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6" r:id="rId4"/>
    <p:sldMasterId id="2147483682" r:id="rId5"/>
    <p:sldMasterId id="2147483797" r:id="rId6"/>
    <p:sldMasterId id="2147483811" r:id="rId7"/>
  </p:sldMasterIdLst>
  <p:notesMasterIdLst>
    <p:notesMasterId r:id="rId26"/>
  </p:notesMasterIdLst>
  <p:handoutMasterIdLst>
    <p:handoutMasterId r:id="rId27"/>
  </p:handoutMasterIdLst>
  <p:sldIdLst>
    <p:sldId id="256" r:id="rId8"/>
    <p:sldId id="2773" r:id="rId9"/>
    <p:sldId id="276" r:id="rId10"/>
    <p:sldId id="274" r:id="rId11"/>
    <p:sldId id="268" r:id="rId12"/>
    <p:sldId id="259" r:id="rId13"/>
    <p:sldId id="260" r:id="rId14"/>
    <p:sldId id="275" r:id="rId15"/>
    <p:sldId id="2772" r:id="rId16"/>
    <p:sldId id="261" r:id="rId17"/>
    <p:sldId id="281" r:id="rId18"/>
    <p:sldId id="277" r:id="rId19"/>
    <p:sldId id="267" r:id="rId20"/>
    <p:sldId id="278" r:id="rId21"/>
    <p:sldId id="271" r:id="rId22"/>
    <p:sldId id="280" r:id="rId23"/>
    <p:sldId id="272" r:id="rId24"/>
    <p:sldId id="270"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Source Sans Pro" panose="020B0503030403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AB1F0E-F208-48BD-B662-7B4EC6C6734B}">
          <p14:sldIdLst>
            <p14:sldId id="256"/>
            <p14:sldId id="2773"/>
            <p14:sldId id="276"/>
            <p14:sldId id="274"/>
            <p14:sldId id="268"/>
            <p14:sldId id="259"/>
            <p14:sldId id="260"/>
            <p14:sldId id="275"/>
            <p14:sldId id="2772"/>
            <p14:sldId id="261"/>
            <p14:sldId id="281"/>
            <p14:sldId id="277"/>
            <p14:sldId id="267"/>
            <p14:sldId id="278"/>
            <p14:sldId id="271"/>
            <p14:sldId id="280"/>
            <p14:sldId id="272"/>
            <p14:sldId id="270"/>
          </p14:sldIdLst>
        </p14:section>
        <p14:section name="Archive" id="{14AE2F9C-B90D-4C36-ACDE-A7D7B4E97CB8}">
          <p14:sldIdLst/>
        </p14:section>
      </p14:sectionLst>
    </p:ex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a:srgbClr val="53575A"/>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B59B01-3DCE-4199-A95A-B2CDB34EBDA7}" v="1" dt="2022-10-12T18:05:16.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1" autoAdjust="0"/>
    <p:restoredTop sz="95373" autoAdjust="0"/>
  </p:normalViewPr>
  <p:slideViewPr>
    <p:cSldViewPr snapToGrid="0" snapToObjects="1" showGuides="1">
      <p:cViewPr varScale="1">
        <p:scale>
          <a:sx n="105" d="100"/>
          <a:sy n="105" d="100"/>
        </p:scale>
        <p:origin x="624" y="114"/>
      </p:cViewPr>
      <p:guideLst>
        <p:guide orient="horz" pos="624"/>
        <p:guide pos="648"/>
      </p:guideLst>
    </p:cSldViewPr>
  </p:slid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7.fntdata"/><Relationship Id="rId42"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FF0A76-9F8A-4956-9BFE-F3FC3D64C92B}"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CFBE6EF8-5044-4819-BCBB-F1637343A383}">
      <dgm:prSet/>
      <dgm:spPr/>
      <dgm:t>
        <a:bodyPr/>
        <a:lstStyle/>
        <a:p>
          <a:pPr>
            <a:defRPr cap="all"/>
          </a:pPr>
          <a:r>
            <a:rPr lang="en-US"/>
            <a:t>Transformation</a:t>
          </a:r>
        </a:p>
      </dgm:t>
    </dgm:pt>
    <dgm:pt modelId="{E8DB8400-7400-499E-89AC-0D5D0E0ADFBE}" type="parTrans" cxnId="{63F3EA44-DF77-42B2-9D77-AA6B1C7D3106}">
      <dgm:prSet/>
      <dgm:spPr/>
      <dgm:t>
        <a:bodyPr/>
        <a:lstStyle/>
        <a:p>
          <a:endParaRPr lang="en-US"/>
        </a:p>
      </dgm:t>
    </dgm:pt>
    <dgm:pt modelId="{F4F83DCF-D2A2-4A9F-8387-70074AB272BD}" type="sibTrans" cxnId="{63F3EA44-DF77-42B2-9D77-AA6B1C7D3106}">
      <dgm:prSet/>
      <dgm:spPr/>
      <dgm:t>
        <a:bodyPr/>
        <a:lstStyle/>
        <a:p>
          <a:endParaRPr lang="en-US"/>
        </a:p>
      </dgm:t>
    </dgm:pt>
    <dgm:pt modelId="{541A527B-347C-4431-928B-91B7D7AF1302}">
      <dgm:prSet/>
      <dgm:spPr/>
      <dgm:t>
        <a:bodyPr/>
        <a:lstStyle/>
        <a:p>
          <a:pPr>
            <a:defRPr cap="all"/>
          </a:pPr>
          <a:r>
            <a:rPr lang="en-US"/>
            <a:t>State Re-Alignment</a:t>
          </a:r>
        </a:p>
      </dgm:t>
    </dgm:pt>
    <dgm:pt modelId="{87B5C9BB-316E-43EE-B8CB-4248833DAAA4}" type="parTrans" cxnId="{8755D046-AF51-4257-B961-2B9BEA75DDEC}">
      <dgm:prSet/>
      <dgm:spPr/>
      <dgm:t>
        <a:bodyPr/>
        <a:lstStyle/>
        <a:p>
          <a:endParaRPr lang="en-US"/>
        </a:p>
      </dgm:t>
    </dgm:pt>
    <dgm:pt modelId="{95E2B25D-FBC6-4A32-AE20-F3E7080884CE}" type="sibTrans" cxnId="{8755D046-AF51-4257-B961-2B9BEA75DDEC}">
      <dgm:prSet/>
      <dgm:spPr/>
      <dgm:t>
        <a:bodyPr/>
        <a:lstStyle/>
        <a:p>
          <a:endParaRPr lang="en-US"/>
        </a:p>
      </dgm:t>
    </dgm:pt>
    <dgm:pt modelId="{DC132B34-4BB4-47FA-92F6-E142F406118C}">
      <dgm:prSet/>
      <dgm:spPr/>
      <dgm:t>
        <a:bodyPr/>
        <a:lstStyle/>
        <a:p>
          <a:pPr>
            <a:defRPr cap="all"/>
          </a:pPr>
          <a:r>
            <a:rPr lang="en-US"/>
            <a:t>System Change</a:t>
          </a:r>
        </a:p>
      </dgm:t>
    </dgm:pt>
    <dgm:pt modelId="{7CA23EF9-1F0D-4576-8A1D-E648B00488CC}" type="parTrans" cxnId="{A4862C22-3376-4798-BF05-FB6E78F72276}">
      <dgm:prSet/>
      <dgm:spPr/>
      <dgm:t>
        <a:bodyPr/>
        <a:lstStyle/>
        <a:p>
          <a:endParaRPr lang="en-US"/>
        </a:p>
      </dgm:t>
    </dgm:pt>
    <dgm:pt modelId="{5740B194-316B-4922-A6B4-773671C873FC}" type="sibTrans" cxnId="{A4862C22-3376-4798-BF05-FB6E78F72276}">
      <dgm:prSet/>
      <dgm:spPr/>
      <dgm:t>
        <a:bodyPr/>
        <a:lstStyle/>
        <a:p>
          <a:endParaRPr lang="en-US"/>
        </a:p>
      </dgm:t>
    </dgm:pt>
    <dgm:pt modelId="{2FC3CB9B-AE39-4300-93ED-59EC2BA54753}" type="pres">
      <dgm:prSet presAssocID="{DDFF0A76-9F8A-4956-9BFE-F3FC3D64C92B}" presName="root" presStyleCnt="0">
        <dgm:presLayoutVars>
          <dgm:dir/>
          <dgm:resizeHandles val="exact"/>
        </dgm:presLayoutVars>
      </dgm:prSet>
      <dgm:spPr/>
    </dgm:pt>
    <dgm:pt modelId="{1F24D39E-0F07-4658-ACCB-040A66E6B351}" type="pres">
      <dgm:prSet presAssocID="{CFBE6EF8-5044-4819-BCBB-F1637343A383}" presName="compNode" presStyleCnt="0"/>
      <dgm:spPr/>
    </dgm:pt>
    <dgm:pt modelId="{394065B1-5526-493C-B668-240E32DCDD17}" type="pres">
      <dgm:prSet presAssocID="{CFBE6EF8-5044-4819-BCBB-F1637343A383}" presName="iconBgRect" presStyleLbl="bgShp" presStyleIdx="0" presStyleCnt="3"/>
      <dgm:spPr/>
    </dgm:pt>
    <dgm:pt modelId="{4FFFF078-8785-4D9D-8870-07565BF71D8E}" type="pres">
      <dgm:prSet presAssocID="{CFBE6EF8-5044-4819-BCBB-F1637343A38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9C92A5C6-0852-4469-AAC9-49B8A22AE0FA}" type="pres">
      <dgm:prSet presAssocID="{CFBE6EF8-5044-4819-BCBB-F1637343A383}" presName="spaceRect" presStyleCnt="0"/>
      <dgm:spPr/>
    </dgm:pt>
    <dgm:pt modelId="{DF6A8EF7-B5A6-4B8B-BC42-4BC23CBDE2F3}" type="pres">
      <dgm:prSet presAssocID="{CFBE6EF8-5044-4819-BCBB-F1637343A383}" presName="textRect" presStyleLbl="revTx" presStyleIdx="0" presStyleCnt="3">
        <dgm:presLayoutVars>
          <dgm:chMax val="1"/>
          <dgm:chPref val="1"/>
        </dgm:presLayoutVars>
      </dgm:prSet>
      <dgm:spPr/>
    </dgm:pt>
    <dgm:pt modelId="{3081CE13-ED39-4C40-AB6E-46D53D728EFF}" type="pres">
      <dgm:prSet presAssocID="{F4F83DCF-D2A2-4A9F-8387-70074AB272BD}" presName="sibTrans" presStyleCnt="0"/>
      <dgm:spPr/>
    </dgm:pt>
    <dgm:pt modelId="{4E704D17-98FC-44B3-B705-4C043DD9D9A7}" type="pres">
      <dgm:prSet presAssocID="{541A527B-347C-4431-928B-91B7D7AF1302}" presName="compNode" presStyleCnt="0"/>
      <dgm:spPr/>
    </dgm:pt>
    <dgm:pt modelId="{D2362FA0-3BDD-41EC-9BF2-DAB90792DD6C}" type="pres">
      <dgm:prSet presAssocID="{541A527B-347C-4431-928B-91B7D7AF1302}" presName="iconBgRect" presStyleLbl="bgShp" presStyleIdx="1" presStyleCnt="3"/>
      <dgm:spPr/>
    </dgm:pt>
    <dgm:pt modelId="{974E2AEE-64DD-48E0-AFCF-B9EAC990D03A}" type="pres">
      <dgm:prSet presAssocID="{541A527B-347C-4431-928B-91B7D7AF13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C4CCE83-3026-498A-9F1C-AC4D45508EA2}" type="pres">
      <dgm:prSet presAssocID="{541A527B-347C-4431-928B-91B7D7AF1302}" presName="spaceRect" presStyleCnt="0"/>
      <dgm:spPr/>
    </dgm:pt>
    <dgm:pt modelId="{06DA032E-23EF-4646-8C72-DE5F1B88E150}" type="pres">
      <dgm:prSet presAssocID="{541A527B-347C-4431-928B-91B7D7AF1302}" presName="textRect" presStyleLbl="revTx" presStyleIdx="1" presStyleCnt="3">
        <dgm:presLayoutVars>
          <dgm:chMax val="1"/>
          <dgm:chPref val="1"/>
        </dgm:presLayoutVars>
      </dgm:prSet>
      <dgm:spPr/>
    </dgm:pt>
    <dgm:pt modelId="{205CBB72-CF95-4ABC-BFAE-049A2CE76FFB}" type="pres">
      <dgm:prSet presAssocID="{95E2B25D-FBC6-4A32-AE20-F3E7080884CE}" presName="sibTrans" presStyleCnt="0"/>
      <dgm:spPr/>
    </dgm:pt>
    <dgm:pt modelId="{71D0F1A9-B383-4062-AC48-6107D7F32567}" type="pres">
      <dgm:prSet presAssocID="{DC132B34-4BB4-47FA-92F6-E142F406118C}" presName="compNode" presStyleCnt="0"/>
      <dgm:spPr/>
    </dgm:pt>
    <dgm:pt modelId="{1ADB019D-26BA-4A54-8C36-25794D1ECC9B}" type="pres">
      <dgm:prSet presAssocID="{DC132B34-4BB4-47FA-92F6-E142F406118C}" presName="iconBgRect" presStyleLbl="bgShp" presStyleIdx="2" presStyleCnt="3"/>
      <dgm:spPr/>
    </dgm:pt>
    <dgm:pt modelId="{97532ADD-2E99-4F1D-9585-69E6C00CFF73}" type="pres">
      <dgm:prSet presAssocID="{DC132B34-4BB4-47FA-92F6-E142F406118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8AEF6454-B975-49F7-822D-5DE422112AE5}" type="pres">
      <dgm:prSet presAssocID="{DC132B34-4BB4-47FA-92F6-E142F406118C}" presName="spaceRect" presStyleCnt="0"/>
      <dgm:spPr/>
    </dgm:pt>
    <dgm:pt modelId="{C3A88069-7D04-4AB9-805F-4C7F87ECC912}" type="pres">
      <dgm:prSet presAssocID="{DC132B34-4BB4-47FA-92F6-E142F406118C}" presName="textRect" presStyleLbl="revTx" presStyleIdx="2" presStyleCnt="3">
        <dgm:presLayoutVars>
          <dgm:chMax val="1"/>
          <dgm:chPref val="1"/>
        </dgm:presLayoutVars>
      </dgm:prSet>
      <dgm:spPr/>
    </dgm:pt>
  </dgm:ptLst>
  <dgm:cxnLst>
    <dgm:cxn modelId="{A4862C22-3376-4798-BF05-FB6E78F72276}" srcId="{DDFF0A76-9F8A-4956-9BFE-F3FC3D64C92B}" destId="{DC132B34-4BB4-47FA-92F6-E142F406118C}" srcOrd="2" destOrd="0" parTransId="{7CA23EF9-1F0D-4576-8A1D-E648B00488CC}" sibTransId="{5740B194-316B-4922-A6B4-773671C873FC}"/>
    <dgm:cxn modelId="{AB9AE642-4ABC-4197-AAF7-582D87DE6E4D}" type="presOf" srcId="{DC132B34-4BB4-47FA-92F6-E142F406118C}" destId="{C3A88069-7D04-4AB9-805F-4C7F87ECC912}" srcOrd="0" destOrd="0" presId="urn:microsoft.com/office/officeart/2018/5/layout/IconCircleLabelList"/>
    <dgm:cxn modelId="{63F3EA44-DF77-42B2-9D77-AA6B1C7D3106}" srcId="{DDFF0A76-9F8A-4956-9BFE-F3FC3D64C92B}" destId="{CFBE6EF8-5044-4819-BCBB-F1637343A383}" srcOrd="0" destOrd="0" parTransId="{E8DB8400-7400-499E-89AC-0D5D0E0ADFBE}" sibTransId="{F4F83DCF-D2A2-4A9F-8387-70074AB272BD}"/>
    <dgm:cxn modelId="{8755D046-AF51-4257-B961-2B9BEA75DDEC}" srcId="{DDFF0A76-9F8A-4956-9BFE-F3FC3D64C92B}" destId="{541A527B-347C-4431-928B-91B7D7AF1302}" srcOrd="1" destOrd="0" parTransId="{87B5C9BB-316E-43EE-B8CB-4248833DAAA4}" sibTransId="{95E2B25D-FBC6-4A32-AE20-F3E7080884CE}"/>
    <dgm:cxn modelId="{207D1075-7675-4656-81F1-BF0930C324B4}" type="presOf" srcId="{541A527B-347C-4431-928B-91B7D7AF1302}" destId="{06DA032E-23EF-4646-8C72-DE5F1B88E150}" srcOrd="0" destOrd="0" presId="urn:microsoft.com/office/officeart/2018/5/layout/IconCircleLabelList"/>
    <dgm:cxn modelId="{9366E68F-FE76-4506-A5DB-6B2F2B37D187}" type="presOf" srcId="{DDFF0A76-9F8A-4956-9BFE-F3FC3D64C92B}" destId="{2FC3CB9B-AE39-4300-93ED-59EC2BA54753}" srcOrd="0" destOrd="0" presId="urn:microsoft.com/office/officeart/2018/5/layout/IconCircleLabelList"/>
    <dgm:cxn modelId="{425557B9-821F-445C-A0F0-0C60E382CEE6}" type="presOf" srcId="{CFBE6EF8-5044-4819-BCBB-F1637343A383}" destId="{DF6A8EF7-B5A6-4B8B-BC42-4BC23CBDE2F3}" srcOrd="0" destOrd="0" presId="urn:microsoft.com/office/officeart/2018/5/layout/IconCircleLabelList"/>
    <dgm:cxn modelId="{2399264D-BAC1-41BC-B813-7F97820E7A6A}" type="presParOf" srcId="{2FC3CB9B-AE39-4300-93ED-59EC2BA54753}" destId="{1F24D39E-0F07-4658-ACCB-040A66E6B351}" srcOrd="0" destOrd="0" presId="urn:microsoft.com/office/officeart/2018/5/layout/IconCircleLabelList"/>
    <dgm:cxn modelId="{D98AA20A-E41D-44E2-905B-058822B0885C}" type="presParOf" srcId="{1F24D39E-0F07-4658-ACCB-040A66E6B351}" destId="{394065B1-5526-493C-B668-240E32DCDD17}" srcOrd="0" destOrd="0" presId="urn:microsoft.com/office/officeart/2018/5/layout/IconCircleLabelList"/>
    <dgm:cxn modelId="{2EC7377A-B100-43C0-B359-161CC61E39EE}" type="presParOf" srcId="{1F24D39E-0F07-4658-ACCB-040A66E6B351}" destId="{4FFFF078-8785-4D9D-8870-07565BF71D8E}" srcOrd="1" destOrd="0" presId="urn:microsoft.com/office/officeart/2018/5/layout/IconCircleLabelList"/>
    <dgm:cxn modelId="{06117AA3-02B6-4D4C-85CE-CAC102587502}" type="presParOf" srcId="{1F24D39E-0F07-4658-ACCB-040A66E6B351}" destId="{9C92A5C6-0852-4469-AAC9-49B8A22AE0FA}" srcOrd="2" destOrd="0" presId="urn:microsoft.com/office/officeart/2018/5/layout/IconCircleLabelList"/>
    <dgm:cxn modelId="{530D40AA-229F-4B98-93A9-05D33D14EAD1}" type="presParOf" srcId="{1F24D39E-0F07-4658-ACCB-040A66E6B351}" destId="{DF6A8EF7-B5A6-4B8B-BC42-4BC23CBDE2F3}" srcOrd="3" destOrd="0" presId="urn:microsoft.com/office/officeart/2018/5/layout/IconCircleLabelList"/>
    <dgm:cxn modelId="{E4845A19-DA56-404C-8BFE-D0DC2F9F229E}" type="presParOf" srcId="{2FC3CB9B-AE39-4300-93ED-59EC2BA54753}" destId="{3081CE13-ED39-4C40-AB6E-46D53D728EFF}" srcOrd="1" destOrd="0" presId="urn:microsoft.com/office/officeart/2018/5/layout/IconCircleLabelList"/>
    <dgm:cxn modelId="{7E65F2E4-EDB4-4852-AD64-8CF25F25B7BC}" type="presParOf" srcId="{2FC3CB9B-AE39-4300-93ED-59EC2BA54753}" destId="{4E704D17-98FC-44B3-B705-4C043DD9D9A7}" srcOrd="2" destOrd="0" presId="urn:microsoft.com/office/officeart/2018/5/layout/IconCircleLabelList"/>
    <dgm:cxn modelId="{C0B423BB-BE5F-4CE1-9152-DDF3EE868BD6}" type="presParOf" srcId="{4E704D17-98FC-44B3-B705-4C043DD9D9A7}" destId="{D2362FA0-3BDD-41EC-9BF2-DAB90792DD6C}" srcOrd="0" destOrd="0" presId="urn:microsoft.com/office/officeart/2018/5/layout/IconCircleLabelList"/>
    <dgm:cxn modelId="{6CEA603F-C27E-4A02-BCAF-9695716F66A8}" type="presParOf" srcId="{4E704D17-98FC-44B3-B705-4C043DD9D9A7}" destId="{974E2AEE-64DD-48E0-AFCF-B9EAC990D03A}" srcOrd="1" destOrd="0" presId="urn:microsoft.com/office/officeart/2018/5/layout/IconCircleLabelList"/>
    <dgm:cxn modelId="{67A2D2D8-6A42-4AF2-856A-4D00B6563605}" type="presParOf" srcId="{4E704D17-98FC-44B3-B705-4C043DD9D9A7}" destId="{FC4CCE83-3026-498A-9F1C-AC4D45508EA2}" srcOrd="2" destOrd="0" presId="urn:microsoft.com/office/officeart/2018/5/layout/IconCircleLabelList"/>
    <dgm:cxn modelId="{C541942D-7CA5-409C-8FB7-2FDB7A4F26A6}" type="presParOf" srcId="{4E704D17-98FC-44B3-B705-4C043DD9D9A7}" destId="{06DA032E-23EF-4646-8C72-DE5F1B88E150}" srcOrd="3" destOrd="0" presId="urn:microsoft.com/office/officeart/2018/5/layout/IconCircleLabelList"/>
    <dgm:cxn modelId="{1A642C4B-8C6B-48D5-A995-D5251AA6C1CD}" type="presParOf" srcId="{2FC3CB9B-AE39-4300-93ED-59EC2BA54753}" destId="{205CBB72-CF95-4ABC-BFAE-049A2CE76FFB}" srcOrd="3" destOrd="0" presId="urn:microsoft.com/office/officeart/2018/5/layout/IconCircleLabelList"/>
    <dgm:cxn modelId="{43AAB790-EEE4-4607-A8F8-246CEE6E9722}" type="presParOf" srcId="{2FC3CB9B-AE39-4300-93ED-59EC2BA54753}" destId="{71D0F1A9-B383-4062-AC48-6107D7F32567}" srcOrd="4" destOrd="0" presId="urn:microsoft.com/office/officeart/2018/5/layout/IconCircleLabelList"/>
    <dgm:cxn modelId="{0160E164-3073-4EBA-8A01-B57A24064423}" type="presParOf" srcId="{71D0F1A9-B383-4062-AC48-6107D7F32567}" destId="{1ADB019D-26BA-4A54-8C36-25794D1ECC9B}" srcOrd="0" destOrd="0" presId="urn:microsoft.com/office/officeart/2018/5/layout/IconCircleLabelList"/>
    <dgm:cxn modelId="{364A91BD-184B-4CD7-ABCD-50426032034F}" type="presParOf" srcId="{71D0F1A9-B383-4062-AC48-6107D7F32567}" destId="{97532ADD-2E99-4F1D-9585-69E6C00CFF73}" srcOrd="1" destOrd="0" presId="urn:microsoft.com/office/officeart/2018/5/layout/IconCircleLabelList"/>
    <dgm:cxn modelId="{1BFAE99A-E0D4-4173-AFFF-6ACCE4880242}" type="presParOf" srcId="{71D0F1A9-B383-4062-AC48-6107D7F32567}" destId="{8AEF6454-B975-49F7-822D-5DE422112AE5}" srcOrd="2" destOrd="0" presId="urn:microsoft.com/office/officeart/2018/5/layout/IconCircleLabelList"/>
    <dgm:cxn modelId="{9773003C-56AF-4675-A8F9-7533DB7C2034}" type="presParOf" srcId="{71D0F1A9-B383-4062-AC48-6107D7F32567}" destId="{C3A88069-7D04-4AB9-805F-4C7F87ECC91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520FB-27ED-4931-A1CD-10EC0A2EB98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A8DBE019-C3EA-48C1-9462-8BE3265A518C}">
      <dgm:prSet custT="1"/>
      <dgm:spPr/>
      <dgm:t>
        <a:bodyPr/>
        <a:lstStyle/>
        <a:p>
          <a:r>
            <a:rPr lang="en-US" sz="1000" dirty="0"/>
            <a:t>Reduce and erase equity gaps</a:t>
          </a:r>
        </a:p>
      </dgm:t>
    </dgm:pt>
    <dgm:pt modelId="{3AD05F98-A4F3-43DC-92C9-4DB68BD41A42}" type="parTrans" cxnId="{C659C665-A6C7-47C5-96A1-169BCCE4AD61}">
      <dgm:prSet/>
      <dgm:spPr/>
      <dgm:t>
        <a:bodyPr/>
        <a:lstStyle/>
        <a:p>
          <a:endParaRPr lang="en-US"/>
        </a:p>
      </dgm:t>
    </dgm:pt>
    <dgm:pt modelId="{2BA93F79-8DEF-47FB-AEC2-E478406745E2}" type="sibTrans" cxnId="{C659C665-A6C7-47C5-96A1-169BCCE4AD61}">
      <dgm:prSet/>
      <dgm:spPr/>
      <dgm:t>
        <a:bodyPr/>
        <a:lstStyle/>
        <a:p>
          <a:endParaRPr lang="en-US"/>
        </a:p>
      </dgm:t>
    </dgm:pt>
    <dgm:pt modelId="{7F3B1016-BA88-4CBE-8663-C01B91748DBD}">
      <dgm:prSet custT="1"/>
      <dgm:spPr/>
      <dgm:t>
        <a:bodyPr/>
        <a:lstStyle/>
        <a:p>
          <a:r>
            <a:rPr lang="en-US" sz="1000" dirty="0"/>
            <a:t>Decrease average unit obtainment for a degree to 79</a:t>
          </a:r>
        </a:p>
      </dgm:t>
    </dgm:pt>
    <dgm:pt modelId="{A791FE29-F53F-4BD4-BD3F-B829DA672D4B}" type="parTrans" cxnId="{C0488E4B-2B4A-4D6A-89B9-2D9315B8F221}">
      <dgm:prSet/>
      <dgm:spPr/>
      <dgm:t>
        <a:bodyPr/>
        <a:lstStyle/>
        <a:p>
          <a:endParaRPr lang="en-US"/>
        </a:p>
      </dgm:t>
    </dgm:pt>
    <dgm:pt modelId="{57C5BD69-21AD-43AF-AB6A-158F859C0095}" type="sibTrans" cxnId="{C0488E4B-2B4A-4D6A-89B9-2D9315B8F221}">
      <dgm:prSet/>
      <dgm:spPr/>
      <dgm:t>
        <a:bodyPr/>
        <a:lstStyle/>
        <a:p>
          <a:endParaRPr lang="en-US"/>
        </a:p>
      </dgm:t>
    </dgm:pt>
    <dgm:pt modelId="{BDEA3D5D-CB01-44F8-9FD2-00CD1B5227D8}">
      <dgm:prSet custT="1"/>
      <dgm:spPr/>
      <dgm:t>
        <a:bodyPr/>
        <a:lstStyle/>
        <a:p>
          <a:r>
            <a:rPr lang="en-US" sz="1000" dirty="0"/>
            <a:t>Increase employment for </a:t>
          </a:r>
          <a:r>
            <a:rPr lang="en-US" sz="1000" dirty="0">
              <a:latin typeface="Calibri Light" panose="020F0302020204030204"/>
            </a:rPr>
            <a:t>CTE</a:t>
          </a:r>
          <a:r>
            <a:rPr lang="en-US" sz="1000" dirty="0"/>
            <a:t> students to 76% in their field of study</a:t>
          </a:r>
        </a:p>
      </dgm:t>
    </dgm:pt>
    <dgm:pt modelId="{E6D947E1-9488-4EEA-9D1A-DEE49070855F}" type="parTrans" cxnId="{5EF09A7E-BC30-4FB3-BB05-BB4247FB4D43}">
      <dgm:prSet/>
      <dgm:spPr/>
      <dgm:t>
        <a:bodyPr/>
        <a:lstStyle/>
        <a:p>
          <a:endParaRPr lang="en-US"/>
        </a:p>
      </dgm:t>
    </dgm:pt>
    <dgm:pt modelId="{1E8566B7-8F2F-4138-9D55-405C4E08F850}" type="sibTrans" cxnId="{5EF09A7E-BC30-4FB3-BB05-BB4247FB4D43}">
      <dgm:prSet/>
      <dgm:spPr/>
      <dgm:t>
        <a:bodyPr/>
        <a:lstStyle/>
        <a:p>
          <a:endParaRPr lang="en-US"/>
        </a:p>
      </dgm:t>
    </dgm:pt>
    <dgm:pt modelId="{E7344315-D744-45E6-9B22-806686BBDC59}">
      <dgm:prSet custT="1"/>
      <dgm:spPr/>
      <dgm:t>
        <a:bodyPr/>
        <a:lstStyle/>
        <a:p>
          <a:r>
            <a:rPr lang="en-US" sz="1000" dirty="0"/>
            <a:t>Reduce regional gaps</a:t>
          </a:r>
        </a:p>
      </dgm:t>
    </dgm:pt>
    <dgm:pt modelId="{12DECF38-E84A-4F19-8AC8-7BFD2E03E2C3}" type="parTrans" cxnId="{E42E4EC0-9840-4D78-80F3-E7F05ACE570E}">
      <dgm:prSet/>
      <dgm:spPr/>
      <dgm:t>
        <a:bodyPr/>
        <a:lstStyle/>
        <a:p>
          <a:endParaRPr lang="en-US"/>
        </a:p>
      </dgm:t>
    </dgm:pt>
    <dgm:pt modelId="{55E13107-D72B-4ECB-B030-F2300D7B2038}" type="sibTrans" cxnId="{E42E4EC0-9840-4D78-80F3-E7F05ACE570E}">
      <dgm:prSet/>
      <dgm:spPr/>
      <dgm:t>
        <a:bodyPr/>
        <a:lstStyle/>
        <a:p>
          <a:endParaRPr lang="en-US"/>
        </a:p>
      </dgm:t>
    </dgm:pt>
    <dgm:pt modelId="{5391FADB-ACAC-43F3-8750-CEF5655068CF}">
      <dgm:prSet custT="1"/>
      <dgm:spPr/>
      <dgm:t>
        <a:bodyPr/>
        <a:lstStyle/>
        <a:p>
          <a:r>
            <a:rPr lang="en-US" sz="1000" dirty="0"/>
            <a:t>Increase transfer by 35% to UC and CSU</a:t>
          </a:r>
        </a:p>
      </dgm:t>
    </dgm:pt>
    <dgm:pt modelId="{73958C18-795A-4724-BAD7-0FAC444805B6}" type="parTrans" cxnId="{2E272EEC-6CFF-429D-B516-90118ADE36EA}">
      <dgm:prSet/>
      <dgm:spPr/>
      <dgm:t>
        <a:bodyPr/>
        <a:lstStyle/>
        <a:p>
          <a:endParaRPr lang="en-US"/>
        </a:p>
      </dgm:t>
    </dgm:pt>
    <dgm:pt modelId="{4B5ED122-6FE5-41F2-B596-6C81B57F2B1D}" type="sibTrans" cxnId="{2E272EEC-6CFF-429D-B516-90118ADE36EA}">
      <dgm:prSet/>
      <dgm:spPr/>
      <dgm:t>
        <a:bodyPr/>
        <a:lstStyle/>
        <a:p>
          <a:endParaRPr lang="en-US"/>
        </a:p>
      </dgm:t>
    </dgm:pt>
    <dgm:pt modelId="{2E38E403-2360-452B-99AF-35F5EFD4E7DA}">
      <dgm:prSet custT="1"/>
      <dgm:spPr/>
      <dgm:t>
        <a:bodyPr/>
        <a:lstStyle/>
        <a:p>
          <a:r>
            <a:rPr lang="en-US" sz="1000"/>
            <a:t>Increase credential obtainment by 20%</a:t>
          </a:r>
        </a:p>
      </dgm:t>
    </dgm:pt>
    <dgm:pt modelId="{0AC610FE-8CE9-4D22-9A1C-3DFC6B5FEB80}" type="parTrans" cxnId="{575EB705-FEA4-493F-B158-D50D52E50BAD}">
      <dgm:prSet/>
      <dgm:spPr/>
      <dgm:t>
        <a:bodyPr/>
        <a:lstStyle/>
        <a:p>
          <a:endParaRPr lang="en-US"/>
        </a:p>
      </dgm:t>
    </dgm:pt>
    <dgm:pt modelId="{A85434CE-0D1C-4779-A6B1-865FC19DE36F}" type="sibTrans" cxnId="{575EB705-FEA4-493F-B158-D50D52E50BAD}">
      <dgm:prSet/>
      <dgm:spPr/>
      <dgm:t>
        <a:bodyPr/>
        <a:lstStyle/>
        <a:p>
          <a:endParaRPr lang="en-US"/>
        </a:p>
      </dgm:t>
    </dgm:pt>
    <dgm:pt modelId="{2D512076-2115-4C9B-856B-F8467F2E0A60}" type="pres">
      <dgm:prSet presAssocID="{93F520FB-27ED-4931-A1CD-10EC0A2EB985}" presName="diagram" presStyleCnt="0">
        <dgm:presLayoutVars>
          <dgm:dir/>
          <dgm:resizeHandles val="exact"/>
        </dgm:presLayoutVars>
      </dgm:prSet>
      <dgm:spPr/>
    </dgm:pt>
    <dgm:pt modelId="{3CE1A872-BD28-47D0-B785-57B98430C908}" type="pres">
      <dgm:prSet presAssocID="{A8DBE019-C3EA-48C1-9462-8BE3265A518C}" presName="arrow" presStyleLbl="node1" presStyleIdx="0" presStyleCnt="6" custRadScaleRad="101542" custRadScaleInc="1951">
        <dgm:presLayoutVars>
          <dgm:bulletEnabled val="1"/>
        </dgm:presLayoutVars>
      </dgm:prSet>
      <dgm:spPr/>
    </dgm:pt>
    <dgm:pt modelId="{E3C35AA9-B9A2-4533-AB7B-92C1FF728DAD}" type="pres">
      <dgm:prSet presAssocID="{7F3B1016-BA88-4CBE-8663-C01B91748DBD}" presName="arrow" presStyleLbl="node1" presStyleIdx="1" presStyleCnt="6">
        <dgm:presLayoutVars>
          <dgm:bulletEnabled val="1"/>
        </dgm:presLayoutVars>
      </dgm:prSet>
      <dgm:spPr/>
    </dgm:pt>
    <dgm:pt modelId="{D843FD12-F25E-4E17-9DE9-3AAD39A119BE}" type="pres">
      <dgm:prSet presAssocID="{5391FADB-ACAC-43F3-8750-CEF5655068CF}" presName="arrow" presStyleLbl="node1" presStyleIdx="2" presStyleCnt="6">
        <dgm:presLayoutVars>
          <dgm:bulletEnabled val="1"/>
        </dgm:presLayoutVars>
      </dgm:prSet>
      <dgm:spPr/>
    </dgm:pt>
    <dgm:pt modelId="{9BD8F9DB-DACC-406C-8AF7-A6F16CA96320}" type="pres">
      <dgm:prSet presAssocID="{BDEA3D5D-CB01-44F8-9FD2-00CD1B5227D8}" presName="arrow" presStyleLbl="node1" presStyleIdx="3" presStyleCnt="6">
        <dgm:presLayoutVars>
          <dgm:bulletEnabled val="1"/>
        </dgm:presLayoutVars>
      </dgm:prSet>
      <dgm:spPr/>
    </dgm:pt>
    <dgm:pt modelId="{5BF40E81-C786-4172-8147-907FA5D91B37}" type="pres">
      <dgm:prSet presAssocID="{2E38E403-2360-452B-99AF-35F5EFD4E7DA}" presName="arrow" presStyleLbl="node1" presStyleIdx="4" presStyleCnt="6">
        <dgm:presLayoutVars>
          <dgm:bulletEnabled val="1"/>
        </dgm:presLayoutVars>
      </dgm:prSet>
      <dgm:spPr/>
    </dgm:pt>
    <dgm:pt modelId="{95C82025-30B8-4DDC-9A12-7223E2169411}" type="pres">
      <dgm:prSet presAssocID="{E7344315-D744-45E6-9B22-806686BBDC59}" presName="arrow" presStyleLbl="node1" presStyleIdx="5" presStyleCnt="6">
        <dgm:presLayoutVars>
          <dgm:bulletEnabled val="1"/>
        </dgm:presLayoutVars>
      </dgm:prSet>
      <dgm:spPr/>
    </dgm:pt>
  </dgm:ptLst>
  <dgm:cxnLst>
    <dgm:cxn modelId="{575EB705-FEA4-493F-B158-D50D52E50BAD}" srcId="{93F520FB-27ED-4931-A1CD-10EC0A2EB985}" destId="{2E38E403-2360-452B-99AF-35F5EFD4E7DA}" srcOrd="4" destOrd="0" parTransId="{0AC610FE-8CE9-4D22-9A1C-3DFC6B5FEB80}" sibTransId="{A85434CE-0D1C-4779-A6B1-865FC19DE36F}"/>
    <dgm:cxn modelId="{4E505516-66CE-4AE4-9A12-57B32CCC3251}" type="presOf" srcId="{2E38E403-2360-452B-99AF-35F5EFD4E7DA}" destId="{5BF40E81-C786-4172-8147-907FA5D91B37}" srcOrd="0" destOrd="0" presId="urn:microsoft.com/office/officeart/2005/8/layout/arrow5"/>
    <dgm:cxn modelId="{01C4D716-ADAD-4878-B447-BA514CB6D7DE}" type="presOf" srcId="{A8DBE019-C3EA-48C1-9462-8BE3265A518C}" destId="{3CE1A872-BD28-47D0-B785-57B98430C908}" srcOrd="0" destOrd="0" presId="urn:microsoft.com/office/officeart/2005/8/layout/arrow5"/>
    <dgm:cxn modelId="{C659C665-A6C7-47C5-96A1-169BCCE4AD61}" srcId="{93F520FB-27ED-4931-A1CD-10EC0A2EB985}" destId="{A8DBE019-C3EA-48C1-9462-8BE3265A518C}" srcOrd="0" destOrd="0" parTransId="{3AD05F98-A4F3-43DC-92C9-4DB68BD41A42}" sibTransId="{2BA93F79-8DEF-47FB-AEC2-E478406745E2}"/>
    <dgm:cxn modelId="{C0488E4B-2B4A-4D6A-89B9-2D9315B8F221}" srcId="{93F520FB-27ED-4931-A1CD-10EC0A2EB985}" destId="{7F3B1016-BA88-4CBE-8663-C01B91748DBD}" srcOrd="1" destOrd="0" parTransId="{A791FE29-F53F-4BD4-BD3F-B829DA672D4B}" sibTransId="{57C5BD69-21AD-43AF-AB6A-158F859C0095}"/>
    <dgm:cxn modelId="{0BF3586C-43BB-47B0-AE05-8D2769CCFE67}" type="presOf" srcId="{BDEA3D5D-CB01-44F8-9FD2-00CD1B5227D8}" destId="{9BD8F9DB-DACC-406C-8AF7-A6F16CA96320}" srcOrd="0" destOrd="0" presId="urn:microsoft.com/office/officeart/2005/8/layout/arrow5"/>
    <dgm:cxn modelId="{5EF09A7E-BC30-4FB3-BB05-BB4247FB4D43}" srcId="{93F520FB-27ED-4931-A1CD-10EC0A2EB985}" destId="{BDEA3D5D-CB01-44F8-9FD2-00CD1B5227D8}" srcOrd="3" destOrd="0" parTransId="{E6D947E1-9488-4EEA-9D1A-DEE49070855F}" sibTransId="{1E8566B7-8F2F-4138-9D55-405C4E08F850}"/>
    <dgm:cxn modelId="{3801CF94-1431-44F7-8490-9CBE241C48CE}" type="presOf" srcId="{7F3B1016-BA88-4CBE-8663-C01B91748DBD}" destId="{E3C35AA9-B9A2-4533-AB7B-92C1FF728DAD}" srcOrd="0" destOrd="0" presId="urn:microsoft.com/office/officeart/2005/8/layout/arrow5"/>
    <dgm:cxn modelId="{91B28EB0-B0CF-4C5F-93FC-87E7275E8CA2}" type="presOf" srcId="{E7344315-D744-45E6-9B22-806686BBDC59}" destId="{95C82025-30B8-4DDC-9A12-7223E2169411}" srcOrd="0" destOrd="0" presId="urn:microsoft.com/office/officeart/2005/8/layout/arrow5"/>
    <dgm:cxn modelId="{E42E4EC0-9840-4D78-80F3-E7F05ACE570E}" srcId="{93F520FB-27ED-4931-A1CD-10EC0A2EB985}" destId="{E7344315-D744-45E6-9B22-806686BBDC59}" srcOrd="5" destOrd="0" parTransId="{12DECF38-E84A-4F19-8AC8-7BFD2E03E2C3}" sibTransId="{55E13107-D72B-4ECB-B030-F2300D7B2038}"/>
    <dgm:cxn modelId="{9628D5CE-BD25-4DA7-BC33-C383F0D52EA4}" type="presOf" srcId="{5391FADB-ACAC-43F3-8750-CEF5655068CF}" destId="{D843FD12-F25E-4E17-9DE9-3AAD39A119BE}" srcOrd="0" destOrd="0" presId="urn:microsoft.com/office/officeart/2005/8/layout/arrow5"/>
    <dgm:cxn modelId="{2F5DB3D3-6D39-438F-9B0B-E84DB2AC0FCE}" type="presOf" srcId="{93F520FB-27ED-4931-A1CD-10EC0A2EB985}" destId="{2D512076-2115-4C9B-856B-F8467F2E0A60}" srcOrd="0" destOrd="0" presId="urn:microsoft.com/office/officeart/2005/8/layout/arrow5"/>
    <dgm:cxn modelId="{2E272EEC-6CFF-429D-B516-90118ADE36EA}" srcId="{93F520FB-27ED-4931-A1CD-10EC0A2EB985}" destId="{5391FADB-ACAC-43F3-8750-CEF5655068CF}" srcOrd="2" destOrd="0" parTransId="{73958C18-795A-4724-BAD7-0FAC444805B6}" sibTransId="{4B5ED122-6FE5-41F2-B596-6C81B57F2B1D}"/>
    <dgm:cxn modelId="{5B4C0A2B-DAF7-41D7-93EE-AD4F71E53A99}" type="presParOf" srcId="{2D512076-2115-4C9B-856B-F8467F2E0A60}" destId="{3CE1A872-BD28-47D0-B785-57B98430C908}" srcOrd="0" destOrd="0" presId="urn:microsoft.com/office/officeart/2005/8/layout/arrow5"/>
    <dgm:cxn modelId="{B18FC643-91C9-4A65-8ECB-35A1C3B94FFD}" type="presParOf" srcId="{2D512076-2115-4C9B-856B-F8467F2E0A60}" destId="{E3C35AA9-B9A2-4533-AB7B-92C1FF728DAD}" srcOrd="1" destOrd="0" presId="urn:microsoft.com/office/officeart/2005/8/layout/arrow5"/>
    <dgm:cxn modelId="{E82F5814-CC4E-46B1-B696-C9DCB4F7CCAF}" type="presParOf" srcId="{2D512076-2115-4C9B-856B-F8467F2E0A60}" destId="{D843FD12-F25E-4E17-9DE9-3AAD39A119BE}" srcOrd="2" destOrd="0" presId="urn:microsoft.com/office/officeart/2005/8/layout/arrow5"/>
    <dgm:cxn modelId="{C0B78938-A4DD-4E67-8365-B86739D8C830}" type="presParOf" srcId="{2D512076-2115-4C9B-856B-F8467F2E0A60}" destId="{9BD8F9DB-DACC-406C-8AF7-A6F16CA96320}" srcOrd="3" destOrd="0" presId="urn:microsoft.com/office/officeart/2005/8/layout/arrow5"/>
    <dgm:cxn modelId="{24402152-8B5D-4858-8BA8-66DA4DFF12F3}" type="presParOf" srcId="{2D512076-2115-4C9B-856B-F8467F2E0A60}" destId="{5BF40E81-C786-4172-8147-907FA5D91B37}" srcOrd="4" destOrd="0" presId="urn:microsoft.com/office/officeart/2005/8/layout/arrow5"/>
    <dgm:cxn modelId="{13D59B7B-33D2-483C-98CA-B93F0DFBDBCE}" type="presParOf" srcId="{2D512076-2115-4C9B-856B-F8467F2E0A60}" destId="{95C82025-30B8-4DDC-9A12-7223E2169411}" srcOrd="5" destOrd="0" presId="urn:microsoft.com/office/officeart/2005/8/layout/arrow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065B1-5526-493C-B668-240E32DCDD17}">
      <dsp:nvSpPr>
        <dsp:cNvPr id="0" name=""/>
        <dsp:cNvSpPr/>
      </dsp:nvSpPr>
      <dsp:spPr>
        <a:xfrm>
          <a:off x="679050" y="229755"/>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FFF078-8785-4D9D-8870-07565BF71D8E}">
      <dsp:nvSpPr>
        <dsp:cNvPr id="0" name=""/>
        <dsp:cNvSpPr/>
      </dsp:nvSpPr>
      <dsp:spPr>
        <a:xfrm>
          <a:off x="1081237" y="631943"/>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6A8EF7-B5A6-4B8B-BC42-4BC23CBDE2F3}">
      <dsp:nvSpPr>
        <dsp:cNvPr id="0" name=""/>
        <dsp:cNvSpPr/>
      </dsp:nvSpPr>
      <dsp:spPr>
        <a:xfrm>
          <a:off x="75768" y="270475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Transformation</a:t>
          </a:r>
        </a:p>
      </dsp:txBody>
      <dsp:txXfrm>
        <a:off x="75768" y="2704756"/>
        <a:ext cx="3093750" cy="720000"/>
      </dsp:txXfrm>
    </dsp:sp>
    <dsp:sp modelId="{D2362FA0-3BDD-41EC-9BF2-DAB90792DD6C}">
      <dsp:nvSpPr>
        <dsp:cNvPr id="0" name=""/>
        <dsp:cNvSpPr/>
      </dsp:nvSpPr>
      <dsp:spPr>
        <a:xfrm>
          <a:off x="4314206" y="229755"/>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4E2AEE-64DD-48E0-AFCF-B9EAC990D03A}">
      <dsp:nvSpPr>
        <dsp:cNvPr id="0" name=""/>
        <dsp:cNvSpPr/>
      </dsp:nvSpPr>
      <dsp:spPr>
        <a:xfrm>
          <a:off x="4716393" y="631943"/>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DA032E-23EF-4646-8C72-DE5F1B88E150}">
      <dsp:nvSpPr>
        <dsp:cNvPr id="0" name=""/>
        <dsp:cNvSpPr/>
      </dsp:nvSpPr>
      <dsp:spPr>
        <a:xfrm>
          <a:off x="3710925" y="270475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State Re-Alignment</a:t>
          </a:r>
        </a:p>
      </dsp:txBody>
      <dsp:txXfrm>
        <a:off x="3710925" y="2704756"/>
        <a:ext cx="3093750" cy="720000"/>
      </dsp:txXfrm>
    </dsp:sp>
    <dsp:sp modelId="{1ADB019D-26BA-4A54-8C36-25794D1ECC9B}">
      <dsp:nvSpPr>
        <dsp:cNvPr id="0" name=""/>
        <dsp:cNvSpPr/>
      </dsp:nvSpPr>
      <dsp:spPr>
        <a:xfrm>
          <a:off x="7949362" y="229755"/>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532ADD-2E99-4F1D-9585-69E6C00CFF73}">
      <dsp:nvSpPr>
        <dsp:cNvPr id="0" name=""/>
        <dsp:cNvSpPr/>
      </dsp:nvSpPr>
      <dsp:spPr>
        <a:xfrm>
          <a:off x="8351550" y="631943"/>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A88069-7D04-4AB9-805F-4C7F87ECC912}">
      <dsp:nvSpPr>
        <dsp:cNvPr id="0" name=""/>
        <dsp:cNvSpPr/>
      </dsp:nvSpPr>
      <dsp:spPr>
        <a:xfrm>
          <a:off x="7346081" y="2704756"/>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System Change</a:t>
          </a:r>
        </a:p>
      </dsp:txBody>
      <dsp:txXfrm>
        <a:off x="7346081" y="2704756"/>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1A872-BD28-47D0-B785-57B98430C908}">
      <dsp:nvSpPr>
        <dsp:cNvPr id="0" name=""/>
        <dsp:cNvSpPr/>
      </dsp:nvSpPr>
      <dsp:spPr>
        <a:xfrm>
          <a:off x="1952108" y="0"/>
          <a:ext cx="1655918" cy="16559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Reduce and erase equity gaps</a:t>
          </a:r>
        </a:p>
      </dsp:txBody>
      <dsp:txXfrm>
        <a:off x="2366088" y="0"/>
        <a:ext cx="827959" cy="1366132"/>
      </dsp:txXfrm>
    </dsp:sp>
    <dsp:sp modelId="{E3C35AA9-B9A2-4533-AB7B-92C1FF728DAD}">
      <dsp:nvSpPr>
        <dsp:cNvPr id="0" name=""/>
        <dsp:cNvSpPr/>
      </dsp:nvSpPr>
      <dsp:spPr>
        <a:xfrm rot="3600000">
          <a:off x="3430448" y="874519"/>
          <a:ext cx="1655918" cy="16559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Decrease average unit obtainment for a degree to 79</a:t>
          </a:r>
        </a:p>
      </dsp:txBody>
      <dsp:txXfrm rot="-5400000">
        <a:off x="3700823" y="1216052"/>
        <a:ext cx="1366132" cy="827959"/>
      </dsp:txXfrm>
    </dsp:sp>
    <dsp:sp modelId="{D843FD12-F25E-4E17-9DE9-3AAD39A119BE}">
      <dsp:nvSpPr>
        <dsp:cNvPr id="0" name=""/>
        <dsp:cNvSpPr/>
      </dsp:nvSpPr>
      <dsp:spPr>
        <a:xfrm rot="7200000">
          <a:off x="3430448" y="2623452"/>
          <a:ext cx="1655918" cy="16559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Increase transfer by 35% to UC and CSU</a:t>
          </a:r>
        </a:p>
      </dsp:txBody>
      <dsp:txXfrm rot="-5400000">
        <a:off x="3700822" y="3109878"/>
        <a:ext cx="1366132" cy="827959"/>
      </dsp:txXfrm>
    </dsp:sp>
    <dsp:sp modelId="{9BD8F9DB-DACC-406C-8AF7-A6F16CA96320}">
      <dsp:nvSpPr>
        <dsp:cNvPr id="0" name=""/>
        <dsp:cNvSpPr/>
      </dsp:nvSpPr>
      <dsp:spPr>
        <a:xfrm rot="10800000">
          <a:off x="1915828" y="3497919"/>
          <a:ext cx="1655918" cy="16559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Increase employment for </a:t>
          </a:r>
          <a:r>
            <a:rPr lang="en-US" sz="1000" kern="1200" dirty="0">
              <a:latin typeface="Calibri Light" panose="020F0302020204030204"/>
            </a:rPr>
            <a:t>CTE</a:t>
          </a:r>
          <a:r>
            <a:rPr lang="en-US" sz="1000" kern="1200" dirty="0"/>
            <a:t> students to 76% in their field of study</a:t>
          </a:r>
        </a:p>
      </dsp:txBody>
      <dsp:txXfrm rot="10800000">
        <a:off x="2329807" y="3787705"/>
        <a:ext cx="827959" cy="1366132"/>
      </dsp:txXfrm>
    </dsp:sp>
    <dsp:sp modelId="{5BF40E81-C786-4172-8147-907FA5D91B37}">
      <dsp:nvSpPr>
        <dsp:cNvPr id="0" name=""/>
        <dsp:cNvSpPr/>
      </dsp:nvSpPr>
      <dsp:spPr>
        <a:xfrm rot="14400000">
          <a:off x="401207" y="2623452"/>
          <a:ext cx="1655918" cy="16559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a:t>Increase credential obtainment by 20%</a:t>
          </a:r>
        </a:p>
      </dsp:txBody>
      <dsp:txXfrm rot="5400000">
        <a:off x="420619" y="3109877"/>
        <a:ext cx="1366132" cy="827959"/>
      </dsp:txXfrm>
    </dsp:sp>
    <dsp:sp modelId="{95C82025-30B8-4DDC-9A12-7223E2169411}">
      <dsp:nvSpPr>
        <dsp:cNvPr id="0" name=""/>
        <dsp:cNvSpPr/>
      </dsp:nvSpPr>
      <dsp:spPr>
        <a:xfrm rot="18000000">
          <a:off x="401207" y="874519"/>
          <a:ext cx="1655918" cy="165591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Reduce regional gaps</a:t>
          </a:r>
        </a:p>
      </dsp:txBody>
      <dsp:txXfrm rot="5400000">
        <a:off x="420620" y="1216051"/>
        <a:ext cx="1366132" cy="82795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10/12/2022</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D23763C-7202-47A1-9572-D05ED6E486A1}" type="slidenum">
              <a:rPr lang="en-US" smtClean="0"/>
              <a:t>3</a:t>
            </a:fld>
            <a:endParaRPr lang="en-US"/>
          </a:p>
        </p:txBody>
      </p:sp>
    </p:spTree>
    <p:extLst>
      <p:ext uri="{BB962C8B-B14F-4D97-AF65-F5344CB8AC3E}">
        <p14:creationId xmlns:p14="http://schemas.microsoft.com/office/powerpoint/2010/main" val="27954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The Big Takeaway from the slides we’ve just seen is that progress toward the Vision for Success goals continued, even during the highly disruptive COVID pandemic.</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is a testament to the resiliency of our students and the response of our system, which answered the call during a time of profound crisis.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graphic shows the ongoing process of refinement and adjustment with critical involvement from the Board of Governors.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One of the important aspects of the how we use our data is to support continuous improvement for the system and at each of our colleges.  Colleges work to implement practice, observe what works/what doesn’t, revise their practices, and repeat.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same process occurs with our data tools themselves – we implement practice, observe what works/what doesn’t, and use that to revise our practices over time</a:t>
            </a:r>
          </a:p>
          <a:p>
            <a:endParaRPr lang="en-US" b="1" baseline="0" dirty="0"/>
          </a:p>
          <a:p>
            <a:endParaRPr lang="en-US" b="1"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16</a:t>
            </a:fld>
            <a:endParaRPr lang="en-US"/>
          </a:p>
        </p:txBody>
      </p:sp>
    </p:spTree>
    <p:extLst>
      <p:ext uri="{BB962C8B-B14F-4D97-AF65-F5344CB8AC3E}">
        <p14:creationId xmlns:p14="http://schemas.microsoft.com/office/powerpoint/2010/main" val="925630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1D5F9-D0A7-4A59-8D3E-7BDBEDB0D481}" type="slidenum">
              <a:rPr lang="en-US" smtClean="0"/>
              <a:t>17</a:t>
            </a:fld>
            <a:endParaRPr lang="en-US"/>
          </a:p>
        </p:txBody>
      </p:sp>
    </p:spTree>
    <p:extLst>
      <p:ext uri="{BB962C8B-B14F-4D97-AF65-F5344CB8AC3E}">
        <p14:creationId xmlns:p14="http://schemas.microsoft.com/office/powerpoint/2010/main" val="3579347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37968D-5969-4CC4-A63D-C90CD4C34E88}" type="slidenum">
              <a:rPr lang="en-US" smtClean="0"/>
              <a:t>18</a:t>
            </a:fld>
            <a:endParaRPr lang="en-US"/>
          </a:p>
        </p:txBody>
      </p:sp>
    </p:spTree>
    <p:extLst>
      <p:ext uri="{BB962C8B-B14F-4D97-AF65-F5344CB8AC3E}">
        <p14:creationId xmlns:p14="http://schemas.microsoft.com/office/powerpoint/2010/main" val="2185876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1D5F9-D0A7-4A59-8D3E-7BDBEDB0D481}" type="slidenum">
              <a:rPr lang="en-US" smtClean="0"/>
              <a:t>5</a:t>
            </a:fld>
            <a:endParaRPr lang="en-US"/>
          </a:p>
        </p:txBody>
      </p:sp>
    </p:spTree>
    <p:extLst>
      <p:ext uri="{BB962C8B-B14F-4D97-AF65-F5344CB8AC3E}">
        <p14:creationId xmlns:p14="http://schemas.microsoft.com/office/powerpoint/2010/main" val="56812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1D5F9-D0A7-4A59-8D3E-7BDBEDB0D481}" type="slidenum">
              <a:rPr lang="en-US" smtClean="0"/>
              <a:t>6</a:t>
            </a:fld>
            <a:endParaRPr lang="en-US"/>
          </a:p>
        </p:txBody>
      </p:sp>
    </p:spTree>
    <p:extLst>
      <p:ext uri="{BB962C8B-B14F-4D97-AF65-F5344CB8AC3E}">
        <p14:creationId xmlns:p14="http://schemas.microsoft.com/office/powerpoint/2010/main" val="115544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1D5F9-D0A7-4A59-8D3E-7BDBEDB0D481}" type="slidenum">
              <a:rPr lang="en-US" smtClean="0"/>
              <a:t>7</a:t>
            </a:fld>
            <a:endParaRPr lang="en-US"/>
          </a:p>
        </p:txBody>
      </p:sp>
    </p:spTree>
    <p:extLst>
      <p:ext uri="{BB962C8B-B14F-4D97-AF65-F5344CB8AC3E}">
        <p14:creationId xmlns:p14="http://schemas.microsoft.com/office/powerpoint/2010/main" val="3573878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76DB6-3EF9-410E-9B88-B0FC45A9DADF}" type="slidenum">
              <a:rPr lang="en-US" smtClean="0"/>
              <a:t>10</a:t>
            </a:fld>
            <a:endParaRPr lang="en-US"/>
          </a:p>
        </p:txBody>
      </p:sp>
    </p:spTree>
    <p:extLst>
      <p:ext uri="{BB962C8B-B14F-4D97-AF65-F5344CB8AC3E}">
        <p14:creationId xmlns:p14="http://schemas.microsoft.com/office/powerpoint/2010/main" val="882326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we doing to change</a:t>
            </a:r>
            <a:r>
              <a:rPr lang="en-US" baseline="0" dirty="0"/>
              <a:t> student outcomes?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9B40AE-8B73-4102-A6DA-0A017B1E2D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671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f79bae83ae_0_263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f79bae83ae_0_263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https://www.youtube.com/watch?v=0vOwn_WXs3U </a:t>
            </a:r>
            <a:endParaRPr dirty="0"/>
          </a:p>
        </p:txBody>
      </p:sp>
      <p:sp>
        <p:nvSpPr>
          <p:cNvPr id="508" name="Google Shape;508;gf79bae83ae_0_2632: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14</a:t>
            </a:fld>
            <a:endParaRPr/>
          </a:p>
        </p:txBody>
      </p:sp>
    </p:spTree>
    <p:extLst>
      <p:ext uri="{BB962C8B-B14F-4D97-AF65-F5344CB8AC3E}">
        <p14:creationId xmlns:p14="http://schemas.microsoft.com/office/powerpoint/2010/main" val="3237752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A1D5F9-D0A7-4A59-8D3E-7BDBEDB0D481}" type="slidenum">
              <a:rPr lang="en-US" smtClean="0"/>
              <a:t>15</a:t>
            </a:fld>
            <a:endParaRPr lang="en-US"/>
          </a:p>
        </p:txBody>
      </p:sp>
    </p:spTree>
    <p:extLst>
      <p:ext uri="{BB962C8B-B14F-4D97-AF65-F5344CB8AC3E}">
        <p14:creationId xmlns:p14="http://schemas.microsoft.com/office/powerpoint/2010/main" val="11911562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endParaRPr lang="en-US" dirty="0"/>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73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1_Comparison">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4" name="Google Shape;24;p3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26" name="Google Shape;26;p3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 name="Google Shape;27;p3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8" name="Google Shape;28;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5651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dirty="0"/>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3150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27171278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247219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52425"/>
            <a:ext cx="10515600" cy="1325563"/>
          </a:xfrm>
        </p:spPr>
        <p:txBody>
          <a:bodyPr/>
          <a:lstStyle/>
          <a:p>
            <a:r>
              <a:rPr lang="en-US" dirty="0"/>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7421106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dirty="0"/>
              <a:t>Click to edit Master title style</a:t>
            </a:r>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381672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621764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14353078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E294-3D0E-4C23-8F91-4CDA373C4A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9C52EE-5632-4CA0-B1E9-DED83D057B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5F42A5-5E6D-4A7D-96D6-44C5F5CA8CD5}"/>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5" name="Footer Placeholder 4">
            <a:extLst>
              <a:ext uri="{FF2B5EF4-FFF2-40B4-BE49-F238E27FC236}">
                <a16:creationId xmlns:a16="http://schemas.microsoft.com/office/drawing/2014/main" id="{713C4A92-4F1F-4EE8-8903-7681276C2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C7AD8-F394-45E2-B0FC-7B5085CF1353}"/>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334315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E1331-92A0-4E5B-8BE1-074FD7FEA3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563EB-E181-4B6E-8266-8796163E26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7B8186-BEA1-4A25-9BB1-C4B43A21C385}"/>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5" name="Footer Placeholder 4">
            <a:extLst>
              <a:ext uri="{FF2B5EF4-FFF2-40B4-BE49-F238E27FC236}">
                <a16:creationId xmlns:a16="http://schemas.microsoft.com/office/drawing/2014/main" id="{7C8E73BB-7E01-4F6F-9C1E-B8C6592A5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298B53-A071-4453-8378-FB3438B3A583}"/>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537801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4308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D6771-3883-4718-AC10-177FF3299F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6EE644-FE83-46DD-91C1-91BD02F46B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28942-4AC3-4B2B-9606-7434A5AC4160}"/>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5" name="Footer Placeholder 4">
            <a:extLst>
              <a:ext uri="{FF2B5EF4-FFF2-40B4-BE49-F238E27FC236}">
                <a16:creationId xmlns:a16="http://schemas.microsoft.com/office/drawing/2014/main" id="{F0E01A52-5B3E-4D8B-8E3F-FC39B4EB41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850FC-F492-41EC-9341-BC36C5D6A4BF}"/>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715763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3D88-4046-4591-892A-E64D90952D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26371F-0A87-4360-AC0A-8F62979E31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629BA2-82D3-499F-B783-E059C751B4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8A9BA4-C3AF-40D3-A5D7-DB9CBDA475E6}"/>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6" name="Footer Placeholder 5">
            <a:extLst>
              <a:ext uri="{FF2B5EF4-FFF2-40B4-BE49-F238E27FC236}">
                <a16:creationId xmlns:a16="http://schemas.microsoft.com/office/drawing/2014/main" id="{ABF72759-2704-41B0-B9D7-ECECD537E2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7FFF85-C881-42BF-8954-010D8DB0C391}"/>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1953121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AA310-EBAC-48E8-BCC9-75FD19D6A9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5B0990-DD15-44B8-8E29-2F274CD7C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55436F-C9BE-4AF8-A58C-485C81E285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AF197C-0273-4450-8D26-FD9A080B55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109D5-5A92-4567-ABC6-98FDEDB385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4369D8-08B8-4F50-BFAC-29E9E8A7810F}"/>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8" name="Footer Placeholder 7">
            <a:extLst>
              <a:ext uri="{FF2B5EF4-FFF2-40B4-BE49-F238E27FC236}">
                <a16:creationId xmlns:a16="http://schemas.microsoft.com/office/drawing/2014/main" id="{2AAA6DFF-4AAE-495B-BEEB-1E86606F5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437392-3092-4CBC-82D4-50EF076ACA74}"/>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384648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655B-0F64-4FF6-BF3E-3A050D2F89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3D77B53-D2C1-4CAC-A4EB-D266B620D0DE}"/>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4" name="Footer Placeholder 3">
            <a:extLst>
              <a:ext uri="{FF2B5EF4-FFF2-40B4-BE49-F238E27FC236}">
                <a16:creationId xmlns:a16="http://schemas.microsoft.com/office/drawing/2014/main" id="{D06C49DB-61A6-46D8-895C-10B5FA88A4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C90C10-ADE8-4D3C-98A6-F03A2D8626B6}"/>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1976887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26874F-C5DC-4EC6-BDD2-1EBD427B7B43}"/>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3" name="Footer Placeholder 2">
            <a:extLst>
              <a:ext uri="{FF2B5EF4-FFF2-40B4-BE49-F238E27FC236}">
                <a16:creationId xmlns:a16="http://schemas.microsoft.com/office/drawing/2014/main" id="{3B93D7EA-AA1A-439B-99F4-42E2B5D280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EBA061-3664-4BF7-8B99-3DDA6E0CBDBE}"/>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2629502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824E-E7AB-4F11-91E7-557B89F134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FB8CCA-7E33-4E6C-949B-6561141A20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18739D-AE0C-45F6-BD40-FB5B390FD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39A826-20AF-4AB6-88A7-2C0CDB08B722}"/>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6" name="Footer Placeholder 5">
            <a:extLst>
              <a:ext uri="{FF2B5EF4-FFF2-40B4-BE49-F238E27FC236}">
                <a16:creationId xmlns:a16="http://schemas.microsoft.com/office/drawing/2014/main" id="{BBDDD84E-5BCD-473F-AB94-6169DB58E4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611768-CBAD-41A2-A418-CAC6B1E1A3B6}"/>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36765249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4F22-39DA-4A91-A1FE-C4BC7F896E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A93FE8-484A-48D4-98AD-D0B3D7DC04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6A7137-FF35-478D-91BB-126758EF2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75E84F-89E9-4B03-B1BD-644CC19E6152}"/>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6" name="Footer Placeholder 5">
            <a:extLst>
              <a:ext uri="{FF2B5EF4-FFF2-40B4-BE49-F238E27FC236}">
                <a16:creationId xmlns:a16="http://schemas.microsoft.com/office/drawing/2014/main" id="{BF53DC8F-8410-4487-9EDF-CA49FD46C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6B1BE-525F-4B7A-BEFA-9ACD788F127C}"/>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3198251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2BD2-C6A6-419C-B7F7-D6A87F6C11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0B16544-961C-4E79-A392-BFFB5932A0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9EB534-1BA8-49DD-B4F3-B0058DD31C12}"/>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5" name="Footer Placeholder 4">
            <a:extLst>
              <a:ext uri="{FF2B5EF4-FFF2-40B4-BE49-F238E27FC236}">
                <a16:creationId xmlns:a16="http://schemas.microsoft.com/office/drawing/2014/main" id="{44620D8E-0FA9-47AC-BFAE-6E0A9E61B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855C7-A975-4D7B-BEF1-66741135CDCE}"/>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2392109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D542CF-84C5-4D66-8CE8-8EC803F4FF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522243-4B02-4F33-82B4-3D54B2415E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7CA3E-4AE9-4DD8-BFBC-E7AB7FA2383F}"/>
              </a:ext>
            </a:extLst>
          </p:cNvPr>
          <p:cNvSpPr>
            <a:spLocks noGrp="1"/>
          </p:cNvSpPr>
          <p:nvPr>
            <p:ph type="dt" sz="half" idx="10"/>
          </p:nvPr>
        </p:nvSpPr>
        <p:spPr/>
        <p:txBody>
          <a:bodyPr/>
          <a:lstStyle/>
          <a:p>
            <a:fld id="{25EBC7EB-9DED-47E6-94FA-C687B8528E39}" type="datetimeFigureOut">
              <a:rPr lang="en-US" smtClean="0"/>
              <a:t>10/12/2022</a:t>
            </a:fld>
            <a:endParaRPr lang="en-US"/>
          </a:p>
        </p:txBody>
      </p:sp>
      <p:sp>
        <p:nvSpPr>
          <p:cNvPr id="5" name="Footer Placeholder 4">
            <a:extLst>
              <a:ext uri="{FF2B5EF4-FFF2-40B4-BE49-F238E27FC236}">
                <a16:creationId xmlns:a16="http://schemas.microsoft.com/office/drawing/2014/main" id="{9CE91E10-1294-4F60-80DC-3A8AE07FAB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6FD27B-329F-4C57-9B70-9BD8B1A411B2}"/>
              </a:ext>
            </a:extLst>
          </p:cNvPr>
          <p:cNvSpPr>
            <a:spLocks noGrp="1"/>
          </p:cNvSpPr>
          <p:nvPr>
            <p:ph type="sldNum" sz="quarter" idx="12"/>
          </p:nvPr>
        </p:nvSpPr>
        <p:spPr/>
        <p:txBody>
          <a:bodyPr/>
          <a:lstStyle/>
          <a:p>
            <a:fld id="{609C2F38-ACFE-4270-B36E-F9430293F7BF}" type="slidenum">
              <a:rPr lang="en-US" smtClean="0"/>
              <a:t>‹#›</a:t>
            </a:fld>
            <a:endParaRPr lang="en-US"/>
          </a:p>
        </p:txBody>
      </p:sp>
    </p:spTree>
    <p:extLst>
      <p:ext uri="{BB962C8B-B14F-4D97-AF65-F5344CB8AC3E}">
        <p14:creationId xmlns:p14="http://schemas.microsoft.com/office/powerpoint/2010/main" val="20600058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7690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69817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21528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4464983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42345614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6C558422-3ACC-45B0-BA3D-F13B3AD5F39C}"/>
              </a:ext>
            </a:extLst>
          </p:cNvPr>
          <p:cNvSpPr txBox="1"/>
          <p:nvPr userDrawn="1"/>
        </p:nvSpPr>
        <p:spPr>
          <a:xfrm>
            <a:off x="9127374" y="6155346"/>
            <a:ext cx="2061783" cy="369332"/>
          </a:xfrm>
          <a:prstGeom prst="rect">
            <a:avLst/>
          </a:prstGeom>
          <a:noFill/>
        </p:spPr>
        <p:txBody>
          <a:bodyPr wrap="none" rtlCol="0">
            <a:spAutoFit/>
          </a:bodyPr>
          <a:lstStyle/>
          <a:p>
            <a:r>
              <a:rPr lang="en-US"/>
              <a:t>GUIDED PATHWAYS</a:t>
            </a:r>
          </a:p>
        </p:txBody>
      </p:sp>
    </p:spTree>
    <p:extLst>
      <p:ext uri="{BB962C8B-B14F-4D97-AF65-F5344CB8AC3E}">
        <p14:creationId xmlns:p14="http://schemas.microsoft.com/office/powerpoint/2010/main" val="18815353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966593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694260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6313801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5019129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22739086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650334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867448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597951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893413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0300730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032443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181147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366090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0441240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204138FD-D104-4C2D-8EF0-ED7946D65212}"/>
              </a:ext>
            </a:extLst>
          </p:cNvPr>
          <p:cNvSpPr>
            <a:spLocks noGrp="1"/>
          </p:cNvSpPr>
          <p:nvPr>
            <p:ph type="ftr" sz="quarter" idx="10"/>
          </p:nvPr>
        </p:nvSpPr>
        <p:spPr/>
        <p:txBody>
          <a:bodyPr/>
          <a:lstStyle/>
          <a:p>
            <a:r>
              <a:rPr lang="en-US"/>
              <a:t>2018 Listening Tour</a:t>
            </a:r>
          </a:p>
        </p:txBody>
      </p:sp>
    </p:spTree>
    <p:extLst>
      <p:ext uri="{BB962C8B-B14F-4D97-AF65-F5344CB8AC3E}">
        <p14:creationId xmlns:p14="http://schemas.microsoft.com/office/powerpoint/2010/main" val="27786761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331"/>
            <a:ext cx="11353800" cy="739056"/>
          </a:xfrm>
        </p:spPr>
        <p:txBody>
          <a:bodyPr>
            <a:normAutofit/>
          </a:bodyPr>
          <a:lstStyle>
            <a:lvl1pPr>
              <a:defRPr sz="3600"/>
            </a:lvl1pPr>
          </a:lstStyle>
          <a:p>
            <a:r>
              <a:rPr lang="en-US"/>
              <a:t>Click to edit Master title style</a:t>
            </a:r>
          </a:p>
        </p:txBody>
      </p:sp>
      <p:grpSp>
        <p:nvGrpSpPr>
          <p:cNvPr id="7" name="Group 6">
            <a:extLst>
              <a:ext uri="{FF2B5EF4-FFF2-40B4-BE49-F238E27FC236}">
                <a16:creationId xmlns:a16="http://schemas.microsoft.com/office/drawing/2014/main" id="{9FBC2BD7-7C99-476A-824B-34AEACBE09E4}"/>
              </a:ext>
            </a:extLst>
          </p:cNvPr>
          <p:cNvGrpSpPr/>
          <p:nvPr userDrawn="1"/>
        </p:nvGrpSpPr>
        <p:grpSpPr>
          <a:xfrm>
            <a:off x="12578642" y="2"/>
            <a:ext cx="2192063" cy="1816099"/>
            <a:chOff x="9433981" y="1"/>
            <a:chExt cx="1644047"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9433981"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Microsoft 365 subscribers)</a:t>
              </a:r>
            </a:p>
          </p:txBody>
        </p:sp>
        <p:pic>
          <p:nvPicPr>
            <p:cNvPr id="6" name="Picture 5">
              <a:extLst>
                <a:ext uri="{FF2B5EF4-FFF2-40B4-BE49-F238E27FC236}">
                  <a16:creationId xmlns:a16="http://schemas.microsoft.com/office/drawing/2014/main" id="{97388A6D-F2E7-41F0-830B-6957780585C2}"/>
                </a:ext>
              </a:extLst>
            </p:cNvPr>
            <p:cNvPicPr>
              <a:picLocks noChangeAspect="1"/>
            </p:cNvPicPr>
            <p:nvPr userDrawn="1"/>
          </p:nvPicPr>
          <p:blipFill rotWithShape="1">
            <a:blip r:embed="rId2"/>
            <a:srcRect t="1" b="5479"/>
            <a:stretch/>
          </p:blipFill>
          <p:spPr>
            <a:xfrm>
              <a:off x="10677978" y="424090"/>
              <a:ext cx="400050" cy="657225"/>
            </a:xfrm>
            <a:prstGeom prst="rect">
              <a:avLst/>
            </a:prstGeom>
          </p:spPr>
        </p:pic>
      </p:grpSp>
    </p:spTree>
    <p:extLst>
      <p:ext uri="{BB962C8B-B14F-4D97-AF65-F5344CB8AC3E}">
        <p14:creationId xmlns:p14="http://schemas.microsoft.com/office/powerpoint/2010/main" val="19344261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18C9D9-C3A7-4FA8-835F-F37C57DA6CA8}"/>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9996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endParaRPr lang="en-US" dirty="0"/>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endParaRPr lang="en-US" dirty="0"/>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r>
              <a:rPr lang="en-US"/>
              <a:t>Click icon to add picture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4.png"/><Relationship Id="rId5" Type="http://schemas.openxmlformats.org/officeDocument/2006/relationships/slideLayout" Target="../slideLayouts/slideLayout15.xml"/><Relationship Id="rId10" Type="http://schemas.openxmlformats.org/officeDocument/2006/relationships/image" Target="../media/image3.svg"/><Relationship Id="rId4" Type="http://schemas.openxmlformats.org/officeDocument/2006/relationships/slideLayout" Target="../slideLayouts/slideLayout14.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theme" Target="../theme/theme4.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2"/>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832" r:id="rId10"/>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descr="&quot;&quot;">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descr="&quot;&quot;">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dirty="0"/>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F35EC3-6EA9-4F8F-BB98-BB7981FBEC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BF60C1-3D1E-4E6B-B0E2-5C7C264492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9B66AE-4B7E-4B30-BA34-C673D97520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EBC7EB-9DED-47E6-94FA-C687B8528E39}" type="datetimeFigureOut">
              <a:rPr lang="en-US" smtClean="0"/>
              <a:t>10/12/2022</a:t>
            </a:fld>
            <a:endParaRPr lang="en-US"/>
          </a:p>
        </p:txBody>
      </p:sp>
      <p:sp>
        <p:nvSpPr>
          <p:cNvPr id="5" name="Footer Placeholder 4">
            <a:extLst>
              <a:ext uri="{FF2B5EF4-FFF2-40B4-BE49-F238E27FC236}">
                <a16:creationId xmlns:a16="http://schemas.microsoft.com/office/drawing/2014/main" id="{DAFED856-A701-4ADE-801E-A0B2449598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1CCCB-E924-44E7-9B1F-16CAF5959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C2F38-ACFE-4270-B36E-F9430293F7BF}" type="slidenum">
              <a:rPr lang="en-US" smtClean="0"/>
              <a:t>‹#›</a:t>
            </a:fld>
            <a:endParaRPr lang="en-US"/>
          </a:p>
        </p:txBody>
      </p:sp>
    </p:spTree>
    <p:extLst>
      <p:ext uri="{BB962C8B-B14F-4D97-AF65-F5344CB8AC3E}">
        <p14:creationId xmlns:p14="http://schemas.microsoft.com/office/powerpoint/2010/main" val="145596664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1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2"/>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43537617"/>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30" r:id="rId19"/>
    <p:sldLayoutId id="2147483831" r:id="rId20"/>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9.xml"/><Relationship Id="rId1" Type="http://schemas.openxmlformats.org/officeDocument/2006/relationships/video" Target="https://www.youtube.com/embed/0vOwn_WXs3U?feature=oembed" TargetMode="External"/><Relationship Id="rId5" Type="http://schemas.openxmlformats.org/officeDocument/2006/relationships/image" Target="../media/image23.jpeg"/><Relationship Id="rId4" Type="http://schemas.openxmlformats.org/officeDocument/2006/relationships/hyperlink" Target="https://www.youtube.com/watch?v=0vOwn_WXs3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Student Success Paradigm Shift</a:t>
            </a:r>
          </a:p>
        </p:txBody>
      </p:sp>
      <p:sp>
        <p:nvSpPr>
          <p:cNvPr id="3" name="Subtitle 2"/>
          <p:cNvSpPr>
            <a:spLocks noGrp="1"/>
          </p:cNvSpPr>
          <p:nvPr>
            <p:ph type="subTitle" idx="1"/>
          </p:nvPr>
        </p:nvSpPr>
        <p:spPr/>
        <p:txBody>
          <a:bodyPr/>
          <a:lstStyle/>
          <a:p>
            <a:r>
              <a:rPr lang="en-US" dirty="0"/>
              <a:t>Office of Equitable Student Learning, Experience, &amp; Impact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34047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D404268F-AA89-4352-B2A0-C562387D90C9}"/>
              </a:ext>
            </a:extLst>
          </p:cNvPr>
          <p:cNvCxnSpPr>
            <a:cxnSpLocks/>
          </p:cNvCxnSpPr>
          <p:nvPr/>
        </p:nvCxnSpPr>
        <p:spPr>
          <a:xfrm flipV="1">
            <a:off x="2506823" y="1258561"/>
            <a:ext cx="445540" cy="4017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A7D633-C8AF-4309-AD20-1AEA3F0DC7E9}"/>
              </a:ext>
            </a:extLst>
          </p:cNvPr>
          <p:cNvCxnSpPr>
            <a:cxnSpLocks/>
          </p:cNvCxnSpPr>
          <p:nvPr/>
        </p:nvCxnSpPr>
        <p:spPr>
          <a:xfrm flipH="1" flipV="1">
            <a:off x="2244695" y="3332348"/>
            <a:ext cx="719567" cy="8945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996A0F0-2B32-424D-BBC5-16794A9C97E3}"/>
              </a:ext>
            </a:extLst>
          </p:cNvPr>
          <p:cNvCxnSpPr>
            <a:cxnSpLocks/>
          </p:cNvCxnSpPr>
          <p:nvPr/>
        </p:nvCxnSpPr>
        <p:spPr>
          <a:xfrm flipH="1" flipV="1">
            <a:off x="2952865" y="2899024"/>
            <a:ext cx="395790" cy="1"/>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Student Clip Art at Clker.com - vector clip art online, royalty free &amp;amp;  public domain">
            <a:extLst>
              <a:ext uri="{FF2B5EF4-FFF2-40B4-BE49-F238E27FC236}">
                <a16:creationId xmlns:a16="http://schemas.microsoft.com/office/drawing/2014/main" id="{3421CF27-04E5-4CDB-B070-084071B80732}"/>
              </a:ext>
            </a:extLst>
          </p:cNvPr>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flipH="1">
            <a:off x="295878" y="2504921"/>
            <a:ext cx="2157367" cy="296341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phical user interface, website&#10;&#10;Description automatically generated">
            <a:extLst>
              <a:ext uri="{FF2B5EF4-FFF2-40B4-BE49-F238E27FC236}">
                <a16:creationId xmlns:a16="http://schemas.microsoft.com/office/drawing/2014/main" id="{9F7B5DA6-D960-46EA-82BE-F97B62381E7D}"/>
              </a:ext>
            </a:extLst>
          </p:cNvPr>
          <p:cNvPicPr>
            <a:picLocks noChangeAspect="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851232">
            <a:off x="1434395" y="1400382"/>
            <a:ext cx="1846648" cy="2328695"/>
          </a:xfrm>
          <a:prstGeom prst="rect">
            <a:avLst/>
          </a:prstGeom>
        </p:spPr>
      </p:pic>
      <p:grpSp>
        <p:nvGrpSpPr>
          <p:cNvPr id="10" name="Group 9">
            <a:extLst>
              <a:ext uri="{FF2B5EF4-FFF2-40B4-BE49-F238E27FC236}">
                <a16:creationId xmlns:a16="http://schemas.microsoft.com/office/drawing/2014/main" id="{2D840DB0-3950-4731-B157-B99F32281C95}"/>
              </a:ext>
            </a:extLst>
          </p:cNvPr>
          <p:cNvGrpSpPr/>
          <p:nvPr/>
        </p:nvGrpSpPr>
        <p:grpSpPr>
          <a:xfrm>
            <a:off x="3319239" y="123675"/>
            <a:ext cx="2361068" cy="2342026"/>
            <a:chOff x="5157043" y="-78176"/>
            <a:chExt cx="2316462" cy="2191652"/>
          </a:xfrm>
        </p:grpSpPr>
        <p:sp>
          <p:nvSpPr>
            <p:cNvPr id="11" name="Oval 10">
              <a:extLst>
                <a:ext uri="{FF2B5EF4-FFF2-40B4-BE49-F238E27FC236}">
                  <a16:creationId xmlns:a16="http://schemas.microsoft.com/office/drawing/2014/main" id="{81EEBA2E-85A2-4298-A6B5-1F57E13D0FC0}"/>
                </a:ext>
              </a:extLst>
            </p:cNvPr>
            <p:cNvSpPr/>
            <p:nvPr/>
          </p:nvSpPr>
          <p:spPr>
            <a:xfrm>
              <a:off x="5157043" y="-78176"/>
              <a:ext cx="2316462" cy="2191652"/>
            </a:xfrm>
            <a:prstGeom prst="ellipse">
              <a:avLst/>
            </a:prstGeom>
            <a:solidFill>
              <a:srgbClr val="A5A5A5">
                <a:alpha val="65882"/>
              </a:srgb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9CDE5182-6FBF-4D66-8E93-3B7204D145DE}"/>
                </a:ext>
              </a:extLst>
            </p:cNvPr>
            <p:cNvSpPr txBox="1"/>
            <p:nvPr/>
          </p:nvSpPr>
          <p:spPr>
            <a:xfrm>
              <a:off x="5411922" y="288019"/>
              <a:ext cx="1844299" cy="15497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Vision Destination: </a:t>
              </a:r>
              <a:r>
                <a:rPr lang="en-US" sz="2800" kern="1200"/>
                <a:t>Empowered Learners</a:t>
              </a:r>
            </a:p>
          </p:txBody>
        </p:sp>
      </p:grpSp>
      <p:grpSp>
        <p:nvGrpSpPr>
          <p:cNvPr id="13" name="Group 12">
            <a:extLst>
              <a:ext uri="{FF2B5EF4-FFF2-40B4-BE49-F238E27FC236}">
                <a16:creationId xmlns:a16="http://schemas.microsoft.com/office/drawing/2014/main" id="{F5B677AD-CF5F-4A3E-8E76-0C8A4E5FD19C}"/>
              </a:ext>
            </a:extLst>
          </p:cNvPr>
          <p:cNvGrpSpPr/>
          <p:nvPr/>
        </p:nvGrpSpPr>
        <p:grpSpPr>
          <a:xfrm>
            <a:off x="3618567" y="2118727"/>
            <a:ext cx="2454354" cy="2553845"/>
            <a:chOff x="4824676" y="1758066"/>
            <a:chExt cx="2390273" cy="2442880"/>
          </a:xfrm>
        </p:grpSpPr>
        <p:sp>
          <p:nvSpPr>
            <p:cNvPr id="14" name="Oval 13">
              <a:extLst>
                <a:ext uri="{FF2B5EF4-FFF2-40B4-BE49-F238E27FC236}">
                  <a16:creationId xmlns:a16="http://schemas.microsoft.com/office/drawing/2014/main" id="{F708251B-9D8C-4DFA-ABE9-09C9A7A21D93}"/>
                </a:ext>
              </a:extLst>
            </p:cNvPr>
            <p:cNvSpPr/>
            <p:nvPr/>
          </p:nvSpPr>
          <p:spPr>
            <a:xfrm>
              <a:off x="4824676" y="1758066"/>
              <a:ext cx="2390273" cy="2442880"/>
            </a:xfrm>
            <a:prstGeom prst="ellipse">
              <a:avLst/>
            </a:prstGeom>
            <a:solidFill>
              <a:srgbClr val="FFC000">
                <a:alpha val="69020"/>
              </a:srgbClr>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Oval 4">
              <a:extLst>
                <a:ext uri="{FF2B5EF4-FFF2-40B4-BE49-F238E27FC236}">
                  <a16:creationId xmlns:a16="http://schemas.microsoft.com/office/drawing/2014/main" id="{129F9F61-5EB5-4D00-96E5-CDC92CADEB34}"/>
                </a:ext>
              </a:extLst>
            </p:cNvPr>
            <p:cNvSpPr txBox="1"/>
            <p:nvPr/>
          </p:nvSpPr>
          <p:spPr>
            <a:xfrm>
              <a:off x="5174723" y="2147349"/>
              <a:ext cx="1690179" cy="17273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a:t>Vision Destination: </a:t>
              </a:r>
              <a:r>
                <a:rPr lang="en-US" sz="2800" kern="1200"/>
                <a:t>Career Mobility</a:t>
              </a:r>
            </a:p>
          </p:txBody>
        </p:sp>
      </p:grpSp>
      <p:grpSp>
        <p:nvGrpSpPr>
          <p:cNvPr id="16" name="Group 15">
            <a:extLst>
              <a:ext uri="{FF2B5EF4-FFF2-40B4-BE49-F238E27FC236}">
                <a16:creationId xmlns:a16="http://schemas.microsoft.com/office/drawing/2014/main" id="{CEB03538-FCB3-4AB4-A4E6-9C2EDDDD7996}"/>
              </a:ext>
            </a:extLst>
          </p:cNvPr>
          <p:cNvGrpSpPr/>
          <p:nvPr/>
        </p:nvGrpSpPr>
        <p:grpSpPr>
          <a:xfrm>
            <a:off x="2909230" y="4194781"/>
            <a:ext cx="2514048" cy="2420270"/>
            <a:chOff x="4408764" y="3892905"/>
            <a:chExt cx="2416180" cy="2347690"/>
          </a:xfrm>
        </p:grpSpPr>
        <p:sp>
          <p:nvSpPr>
            <p:cNvPr id="17" name="Oval 16">
              <a:extLst>
                <a:ext uri="{FF2B5EF4-FFF2-40B4-BE49-F238E27FC236}">
                  <a16:creationId xmlns:a16="http://schemas.microsoft.com/office/drawing/2014/main" id="{949449FC-17CD-4F4A-9DBB-B58423A8A040}"/>
                </a:ext>
              </a:extLst>
            </p:cNvPr>
            <p:cNvSpPr/>
            <p:nvPr/>
          </p:nvSpPr>
          <p:spPr>
            <a:xfrm>
              <a:off x="4408764" y="3892905"/>
              <a:ext cx="2416180" cy="2347690"/>
            </a:xfrm>
            <a:prstGeom prst="ellipse">
              <a:avLst/>
            </a:prstGeom>
            <a:solidFill>
              <a:srgbClr val="5B9BD5">
                <a:alpha val="65882"/>
              </a:srgb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18" name="Oval 4">
              <a:extLst>
                <a:ext uri="{FF2B5EF4-FFF2-40B4-BE49-F238E27FC236}">
                  <a16:creationId xmlns:a16="http://schemas.microsoft.com/office/drawing/2014/main" id="{37A09BDF-E964-4F5F-8CC8-5D1D403A13F7}"/>
                </a:ext>
              </a:extLst>
            </p:cNvPr>
            <p:cNvSpPr txBox="1"/>
            <p:nvPr/>
          </p:nvSpPr>
          <p:spPr>
            <a:xfrm>
              <a:off x="4724562" y="4242166"/>
              <a:ext cx="1784583" cy="166006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Vision Destination:  </a:t>
              </a:r>
              <a:r>
                <a:rPr lang="en-US" sz="2400" dirty="0"/>
                <a:t>U</a:t>
              </a:r>
              <a:r>
                <a:rPr lang="en-US" sz="2400" b="0" kern="1200" dirty="0"/>
                <a:t>nconditional Belonging</a:t>
              </a:r>
            </a:p>
          </p:txBody>
        </p:sp>
      </p:grpSp>
      <p:pic>
        <p:nvPicPr>
          <p:cNvPr id="23" name="Picture 4" descr="Location Symbol Svg , Png Download - Map Marker Icon, Transparent Png ,  Transparent Png Image - PNGitem">
            <a:extLst>
              <a:ext uri="{FF2B5EF4-FFF2-40B4-BE49-F238E27FC236}">
                <a16:creationId xmlns:a16="http://schemas.microsoft.com/office/drawing/2014/main" id="{5BB08A27-2281-471C-BA01-61FC4D89D962}"/>
              </a:ext>
            </a:extLst>
          </p:cNvPr>
          <p:cNvPicPr>
            <a:picLocks noChangeAspect="1" noChangeArrowheads="1"/>
          </p:cNvPicPr>
          <p:nvPr/>
        </p:nvPicPr>
        <p:blipFill>
          <a:blip r:embed="rId6"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920555" y="951995"/>
            <a:ext cx="318370" cy="40679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Location Symbol Svg , Png Download - Map Marker Icon, Transparent Png ,  Transparent Png Image - PNGitem">
            <a:extLst>
              <a:ext uri="{FF2B5EF4-FFF2-40B4-BE49-F238E27FC236}">
                <a16:creationId xmlns:a16="http://schemas.microsoft.com/office/drawing/2014/main" id="{D85842CE-8E1F-489E-976C-3FA0B6B1F997}"/>
              </a:ext>
            </a:extLst>
          </p:cNvPr>
          <p:cNvPicPr>
            <a:picLocks noChangeAspect="1" noChangeArrowheads="1"/>
          </p:cNvPicPr>
          <p:nvPr/>
        </p:nvPicPr>
        <p:blipFill>
          <a:blip r:embed="rId6"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343671" y="2724383"/>
            <a:ext cx="318370" cy="40679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Location Symbol Svg , Png Download - Map Marker Icon, Transparent Png ,  Transparent Png Image - PNGitem">
            <a:extLst>
              <a:ext uri="{FF2B5EF4-FFF2-40B4-BE49-F238E27FC236}">
                <a16:creationId xmlns:a16="http://schemas.microsoft.com/office/drawing/2014/main" id="{A0BF807D-72D7-482E-AF2A-804BC550D725}"/>
              </a:ext>
            </a:extLst>
          </p:cNvPr>
          <p:cNvPicPr>
            <a:picLocks noChangeAspect="1" noChangeArrowheads="1"/>
          </p:cNvPicPr>
          <p:nvPr/>
        </p:nvPicPr>
        <p:blipFill>
          <a:blip r:embed="rId6" cstate="hq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2943373" y="4226887"/>
            <a:ext cx="318370" cy="406790"/>
          </a:xfrm>
          <a:prstGeom prst="rect">
            <a:avLst/>
          </a:prstGeom>
          <a:noFill/>
          <a:extLst>
            <a:ext uri="{909E8E84-426E-40DD-AFC4-6F175D3DCCD1}">
              <a14:hiddenFill xmlns:a14="http://schemas.microsoft.com/office/drawing/2010/main">
                <a:solidFill>
                  <a:srgbClr val="FFFFFF"/>
                </a:solidFill>
              </a14:hiddenFill>
            </a:ext>
          </a:extLst>
        </p:spPr>
      </p:pic>
      <p:sp>
        <p:nvSpPr>
          <p:cNvPr id="74" name="Title 1">
            <a:extLst>
              <a:ext uri="{FF2B5EF4-FFF2-40B4-BE49-F238E27FC236}">
                <a16:creationId xmlns:a16="http://schemas.microsoft.com/office/drawing/2014/main" id="{8947F270-BF2D-4C39-9253-BF180E4F2730}"/>
              </a:ext>
            </a:extLst>
          </p:cNvPr>
          <p:cNvSpPr>
            <a:spLocks noGrp="1"/>
          </p:cNvSpPr>
          <p:nvPr>
            <p:ph type="title"/>
          </p:nvPr>
        </p:nvSpPr>
        <p:spPr>
          <a:xfrm>
            <a:off x="6570733" y="2274187"/>
            <a:ext cx="5138685" cy="2359490"/>
          </a:xfrm>
        </p:spPr>
        <p:txBody>
          <a:bodyPr>
            <a:noAutofit/>
          </a:bodyPr>
          <a:lstStyle/>
          <a:p>
            <a:pPr algn="ctr"/>
            <a:r>
              <a:rPr lang="en-US" sz="3600" dirty="0">
                <a:solidFill>
                  <a:srgbClr val="002060"/>
                </a:solidFill>
                <a:latin typeface="+mn-lt"/>
              </a:rPr>
              <a:t>Office of Equitable Student Learning, Experience, and Impact (ESLEI)</a:t>
            </a:r>
            <a:endParaRPr lang="en-US" sz="3600" dirty="0">
              <a:solidFill>
                <a:srgbClr val="002060"/>
              </a:solidFill>
              <a:highlight>
                <a:srgbClr val="FFFF00"/>
              </a:highlight>
              <a:latin typeface="+mn-lt"/>
            </a:endParaRPr>
          </a:p>
        </p:txBody>
      </p:sp>
    </p:spTree>
    <p:extLst>
      <p:ext uri="{BB962C8B-B14F-4D97-AF65-F5344CB8AC3E}">
        <p14:creationId xmlns:p14="http://schemas.microsoft.com/office/powerpoint/2010/main" val="3928902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
          <p:cNvSpPr/>
          <p:nvPr/>
        </p:nvSpPr>
        <p:spPr>
          <a:xfrm>
            <a:off x="100" y="0"/>
            <a:ext cx="12192000" cy="1396800"/>
          </a:xfrm>
          <a:prstGeom prst="rect">
            <a:avLst/>
          </a:prstGeom>
          <a:solidFill>
            <a:schemeClr val="bg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txBox="1">
            <a:spLocks noGrp="1"/>
          </p:cNvSpPr>
          <p:nvPr>
            <p:ph type="title"/>
          </p:nvPr>
        </p:nvSpPr>
        <p:spPr>
          <a:xfrm>
            <a:off x="302613" y="297893"/>
            <a:ext cx="10515600" cy="801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Re-Alignment Purpose</a:t>
            </a:r>
            <a:endParaRPr dirty="0">
              <a:solidFill>
                <a:schemeClr val="lt2"/>
              </a:solidFill>
              <a:latin typeface="Poppins"/>
              <a:ea typeface="Poppins"/>
              <a:cs typeface="Poppins"/>
              <a:sym typeface="Poppins"/>
            </a:endParaRPr>
          </a:p>
        </p:txBody>
      </p:sp>
      <p:sp>
        <p:nvSpPr>
          <p:cNvPr id="197" name="Google Shape;197;p2"/>
          <p:cNvSpPr txBox="1">
            <a:spLocks noGrp="1"/>
          </p:cNvSpPr>
          <p:nvPr>
            <p:ph type="body" idx="1"/>
          </p:nvPr>
        </p:nvSpPr>
        <p:spPr>
          <a:xfrm>
            <a:off x="628101" y="1649755"/>
            <a:ext cx="5157900" cy="391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1"/>
              </a:buClr>
              <a:buSzPts val="2400"/>
              <a:buNone/>
            </a:pPr>
            <a:r>
              <a:rPr lang="en-US" dirty="0">
                <a:latin typeface="Work Sans"/>
                <a:ea typeface="Work Sans"/>
                <a:cs typeface="Work Sans"/>
                <a:sym typeface="Work Sans"/>
              </a:rPr>
              <a:t>Current Structure</a:t>
            </a:r>
            <a:endParaRPr dirty="0">
              <a:latin typeface="Work Sans"/>
              <a:ea typeface="Work Sans"/>
              <a:cs typeface="Work Sans"/>
              <a:sym typeface="Work Sans"/>
            </a:endParaRPr>
          </a:p>
        </p:txBody>
      </p:sp>
      <p:sp>
        <p:nvSpPr>
          <p:cNvPr id="198" name="Google Shape;198;p2"/>
          <p:cNvSpPr txBox="1">
            <a:spLocks noGrp="1"/>
          </p:cNvSpPr>
          <p:nvPr>
            <p:ph type="body" idx="2"/>
          </p:nvPr>
        </p:nvSpPr>
        <p:spPr>
          <a:xfrm>
            <a:off x="836499" y="2293906"/>
            <a:ext cx="5157900" cy="3650100"/>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SzPts val="1800"/>
              <a:buChar char="•"/>
            </a:pPr>
            <a:r>
              <a:rPr lang="en-US" sz="1800" b="1" dirty="0">
                <a:latin typeface="Work Sans"/>
                <a:ea typeface="Work Sans"/>
                <a:cs typeface="Work Sans"/>
                <a:sym typeface="Work Sans"/>
              </a:rPr>
              <a:t>Silos</a:t>
            </a:r>
            <a:r>
              <a:rPr lang="en-US" sz="1800" dirty="0">
                <a:latin typeface="Work Sans"/>
                <a:ea typeface="Work Sans"/>
                <a:cs typeface="Work Sans"/>
                <a:sym typeface="Work Sans"/>
              </a:rPr>
              <a:t>:  Organized around discreet programs that are not integrated, leveraged, or maximized</a:t>
            </a:r>
            <a:endParaRPr sz="1800" dirty="0">
              <a:latin typeface="Work Sans"/>
              <a:ea typeface="Work Sans"/>
              <a:cs typeface="Work Sans"/>
              <a:sym typeface="Work Sans"/>
            </a:endParaRPr>
          </a:p>
          <a:p>
            <a:pPr marL="228600" lvl="0" indent="-215900" algn="l" rtl="0">
              <a:lnSpc>
                <a:spcPct val="90000"/>
              </a:lnSpc>
              <a:spcBef>
                <a:spcPts val="1000"/>
              </a:spcBef>
              <a:spcAft>
                <a:spcPts val="0"/>
              </a:spcAft>
              <a:buSzPts val="1800"/>
              <a:buChar char="•"/>
            </a:pPr>
            <a:r>
              <a:rPr lang="en-US" sz="1800" b="1" dirty="0">
                <a:latin typeface="Work Sans"/>
                <a:ea typeface="Work Sans"/>
                <a:cs typeface="Work Sans"/>
                <a:sym typeface="Work Sans"/>
              </a:rPr>
              <a:t>Duplication</a:t>
            </a:r>
            <a:r>
              <a:rPr lang="en-US" sz="1800" dirty="0">
                <a:latin typeface="Work Sans"/>
                <a:ea typeface="Work Sans"/>
                <a:cs typeface="Work Sans"/>
                <a:sym typeface="Work Sans"/>
              </a:rPr>
              <a:t>:  Program designs and funding can be experienced as duplicative for students, increasing administrative burdens</a:t>
            </a:r>
            <a:endParaRPr sz="1800" dirty="0">
              <a:latin typeface="Work Sans"/>
              <a:ea typeface="Work Sans"/>
              <a:cs typeface="Work Sans"/>
              <a:sym typeface="Work Sans"/>
            </a:endParaRPr>
          </a:p>
          <a:p>
            <a:pPr marL="228600" lvl="0" indent="-215900" algn="l" rtl="0">
              <a:lnSpc>
                <a:spcPct val="90000"/>
              </a:lnSpc>
              <a:spcBef>
                <a:spcPts val="1000"/>
              </a:spcBef>
              <a:spcAft>
                <a:spcPts val="0"/>
              </a:spcAft>
              <a:buSzPts val="1800"/>
              <a:buChar char="•"/>
            </a:pPr>
            <a:r>
              <a:rPr lang="en-US" sz="1800" b="1" dirty="0">
                <a:latin typeface="Work Sans"/>
                <a:ea typeface="Work Sans"/>
                <a:cs typeface="Work Sans"/>
                <a:sym typeface="Work Sans"/>
              </a:rPr>
              <a:t>Misaligned</a:t>
            </a:r>
            <a:r>
              <a:rPr lang="en-US" sz="1800" dirty="0">
                <a:latin typeface="Work Sans"/>
                <a:ea typeface="Work Sans"/>
                <a:cs typeface="Work Sans"/>
                <a:sym typeface="Work Sans"/>
              </a:rPr>
              <a:t>:  Standalone communication and guidance reinforces silos and program-focused approach rather than a holistic student approach</a:t>
            </a:r>
            <a:endParaRPr sz="1800" dirty="0">
              <a:latin typeface="Work Sans"/>
              <a:ea typeface="Work Sans"/>
              <a:cs typeface="Work Sans"/>
              <a:sym typeface="Work Sans"/>
            </a:endParaRPr>
          </a:p>
          <a:p>
            <a:pPr marL="228600" lvl="0" indent="-215900" algn="l" rtl="0">
              <a:lnSpc>
                <a:spcPct val="90000"/>
              </a:lnSpc>
              <a:spcBef>
                <a:spcPts val="1000"/>
              </a:spcBef>
              <a:spcAft>
                <a:spcPts val="0"/>
              </a:spcAft>
              <a:buSzPts val="1800"/>
              <a:buChar char="•"/>
            </a:pPr>
            <a:r>
              <a:rPr lang="en-US" sz="1800" b="1" dirty="0">
                <a:latin typeface="Work Sans"/>
                <a:ea typeface="Work Sans"/>
                <a:cs typeface="Work Sans"/>
                <a:sym typeface="Work Sans"/>
              </a:rPr>
              <a:t>Heroism</a:t>
            </a:r>
            <a:r>
              <a:rPr lang="en-US" sz="1800" dirty="0">
                <a:latin typeface="Work Sans"/>
                <a:ea typeface="Work Sans"/>
                <a:cs typeface="Work Sans"/>
                <a:sym typeface="Work Sans"/>
              </a:rPr>
              <a:t>:  Isolates program personnel and limits the scope of exposure and experience they receive</a:t>
            </a:r>
            <a:endParaRPr sz="1800" dirty="0">
              <a:latin typeface="Work Sans"/>
              <a:ea typeface="Work Sans"/>
              <a:cs typeface="Work Sans"/>
              <a:sym typeface="Work Sans"/>
            </a:endParaRPr>
          </a:p>
        </p:txBody>
      </p:sp>
      <p:sp>
        <p:nvSpPr>
          <p:cNvPr id="199" name="Google Shape;199;p2"/>
          <p:cNvSpPr txBox="1">
            <a:spLocks noGrp="1"/>
          </p:cNvSpPr>
          <p:nvPr>
            <p:ph type="body" idx="3"/>
          </p:nvPr>
        </p:nvSpPr>
        <p:spPr>
          <a:xfrm>
            <a:off x="6175393" y="1649755"/>
            <a:ext cx="5183100" cy="391200"/>
          </a:xfrm>
          <a:prstGeom prst="rect">
            <a:avLst/>
          </a:prstGeom>
          <a:noFill/>
          <a:ln>
            <a:noFill/>
          </a:ln>
        </p:spPr>
        <p:txBody>
          <a:bodyPr spcFirstLastPara="1" wrap="square" lIns="91425" tIns="45700" rIns="91425" bIns="45700" anchor="b" anchorCtr="0">
            <a:normAutofit lnSpcReduction="10000"/>
          </a:bodyPr>
          <a:lstStyle/>
          <a:p>
            <a:pPr marL="0" lvl="0" indent="0" algn="l" rtl="0">
              <a:lnSpc>
                <a:spcPct val="90000"/>
              </a:lnSpc>
              <a:spcBef>
                <a:spcPts val="0"/>
              </a:spcBef>
              <a:spcAft>
                <a:spcPts val="0"/>
              </a:spcAft>
              <a:buClr>
                <a:schemeClr val="dk1"/>
              </a:buClr>
              <a:buSzPts val="2400"/>
              <a:buNone/>
            </a:pPr>
            <a:r>
              <a:rPr lang="en-US">
                <a:latin typeface="Work Sans"/>
                <a:ea typeface="Work Sans"/>
                <a:cs typeface="Work Sans"/>
                <a:sym typeface="Work Sans"/>
              </a:rPr>
              <a:t>Proposed Structure</a:t>
            </a:r>
            <a:endParaRPr>
              <a:latin typeface="Work Sans"/>
              <a:ea typeface="Work Sans"/>
              <a:cs typeface="Work Sans"/>
              <a:sym typeface="Work Sans"/>
            </a:endParaRPr>
          </a:p>
        </p:txBody>
      </p:sp>
      <p:sp>
        <p:nvSpPr>
          <p:cNvPr id="200" name="Google Shape;200;p2"/>
          <p:cNvSpPr txBox="1">
            <a:spLocks noGrp="1"/>
          </p:cNvSpPr>
          <p:nvPr>
            <p:ph type="body" idx="4"/>
          </p:nvPr>
        </p:nvSpPr>
        <p:spPr>
          <a:xfrm>
            <a:off x="6175388" y="2293906"/>
            <a:ext cx="5183100" cy="3995700"/>
          </a:xfrm>
          <a:prstGeom prst="rect">
            <a:avLst/>
          </a:prstGeom>
          <a:noFill/>
          <a:ln>
            <a:noFill/>
          </a:ln>
        </p:spPr>
        <p:txBody>
          <a:bodyPr spcFirstLastPara="1" wrap="square" lIns="91425" tIns="45700" rIns="91425" bIns="45700" anchor="t" anchorCtr="0">
            <a:noAutofit/>
          </a:bodyPr>
          <a:lstStyle/>
          <a:p>
            <a:pPr marL="228600" marR="0" lvl="0" indent="-215900" algn="l" rtl="0">
              <a:lnSpc>
                <a:spcPct val="90000"/>
              </a:lnSpc>
              <a:spcBef>
                <a:spcPts val="0"/>
              </a:spcBef>
              <a:spcAft>
                <a:spcPts val="0"/>
              </a:spcAft>
              <a:buSzPts val="1800"/>
              <a:buFont typeface="Arial"/>
              <a:buChar char="•"/>
            </a:pPr>
            <a:r>
              <a:rPr lang="en-US" sz="1800" b="1">
                <a:latin typeface="Work Sans"/>
                <a:ea typeface="Work Sans"/>
                <a:cs typeface="Work Sans"/>
                <a:sym typeface="Work Sans"/>
              </a:rPr>
              <a:t>Portfolios</a:t>
            </a:r>
            <a:r>
              <a:rPr lang="en-US" sz="1800" i="0" u="none" strike="noStrike" cap="none">
                <a:latin typeface="Work Sans"/>
                <a:ea typeface="Work Sans"/>
                <a:cs typeface="Work Sans"/>
                <a:sym typeface="Work Sans"/>
              </a:rPr>
              <a:t>:  Organized around time-bound &amp; outcomes-based efforts that comprise a cohesive &amp; integrated set of projects</a:t>
            </a:r>
            <a:endParaRPr sz="1800">
              <a:latin typeface="Work Sans"/>
              <a:ea typeface="Work Sans"/>
              <a:cs typeface="Work Sans"/>
              <a:sym typeface="Work Sans"/>
            </a:endParaRPr>
          </a:p>
          <a:p>
            <a:pPr marL="228600" marR="0" lvl="0" indent="-215900" algn="l" rtl="0">
              <a:lnSpc>
                <a:spcPct val="90000"/>
              </a:lnSpc>
              <a:spcBef>
                <a:spcPts val="1000"/>
              </a:spcBef>
              <a:spcAft>
                <a:spcPts val="0"/>
              </a:spcAft>
              <a:buSzPts val="1800"/>
              <a:buFont typeface="Arial"/>
              <a:buChar char="•"/>
            </a:pPr>
            <a:r>
              <a:rPr lang="en-US" sz="1800" b="1" i="0" u="none" strike="noStrike" cap="none">
                <a:latin typeface="Work Sans"/>
                <a:ea typeface="Work Sans"/>
                <a:cs typeface="Work Sans"/>
                <a:sym typeface="Work Sans"/>
              </a:rPr>
              <a:t>Integration</a:t>
            </a:r>
            <a:r>
              <a:rPr lang="en-US" sz="1800" i="0" u="none" strike="noStrike" cap="none">
                <a:latin typeface="Work Sans"/>
                <a:ea typeface="Work Sans"/>
                <a:cs typeface="Work Sans"/>
                <a:sym typeface="Work Sans"/>
              </a:rPr>
              <a:t>:  Projects support mutually reinforcing activities across the portfolio and maximizing funding investments</a:t>
            </a:r>
            <a:endParaRPr sz="1800">
              <a:latin typeface="Work Sans"/>
              <a:ea typeface="Work Sans"/>
              <a:cs typeface="Work Sans"/>
              <a:sym typeface="Work Sans"/>
            </a:endParaRPr>
          </a:p>
          <a:p>
            <a:pPr marL="228600" marR="0" lvl="0" indent="-215900" algn="l" rtl="0">
              <a:lnSpc>
                <a:spcPct val="90000"/>
              </a:lnSpc>
              <a:spcBef>
                <a:spcPts val="1000"/>
              </a:spcBef>
              <a:spcAft>
                <a:spcPts val="0"/>
              </a:spcAft>
              <a:buSzPts val="1800"/>
              <a:buFont typeface="Arial"/>
              <a:buChar char="•"/>
            </a:pPr>
            <a:r>
              <a:rPr lang="en-US" sz="1800" b="1" i="0" u="none" strike="noStrike" cap="none">
                <a:latin typeface="Work Sans"/>
                <a:ea typeface="Work Sans"/>
                <a:cs typeface="Work Sans"/>
                <a:sym typeface="Work Sans"/>
              </a:rPr>
              <a:t>Coordination</a:t>
            </a:r>
            <a:r>
              <a:rPr lang="en-US" sz="1800" i="0" u="none" strike="noStrike" cap="none">
                <a:latin typeface="Work Sans"/>
                <a:ea typeface="Work Sans"/>
                <a:cs typeface="Work Sans"/>
                <a:sym typeface="Work Sans"/>
              </a:rPr>
              <a:t>:  Communication and guidance reinforces integration and makes explicit connections and interdependencies for a holistic student-centered approach</a:t>
            </a:r>
            <a:endParaRPr sz="1800">
              <a:latin typeface="Work Sans"/>
              <a:ea typeface="Work Sans"/>
              <a:cs typeface="Work Sans"/>
              <a:sym typeface="Work Sans"/>
            </a:endParaRPr>
          </a:p>
          <a:p>
            <a:pPr marL="228600" marR="0" lvl="0" indent="-215900" algn="l" rtl="0">
              <a:lnSpc>
                <a:spcPct val="90000"/>
              </a:lnSpc>
              <a:spcBef>
                <a:spcPts val="1000"/>
              </a:spcBef>
              <a:spcAft>
                <a:spcPts val="0"/>
              </a:spcAft>
              <a:buSzPts val="1800"/>
              <a:buFont typeface="Arial"/>
              <a:buChar char="•"/>
            </a:pPr>
            <a:r>
              <a:rPr lang="en-US" sz="1800" b="1">
                <a:latin typeface="Work Sans"/>
                <a:ea typeface="Work Sans"/>
                <a:cs typeface="Work Sans"/>
                <a:sym typeface="Work Sans"/>
              </a:rPr>
              <a:t>Collaboration:  </a:t>
            </a:r>
            <a:r>
              <a:rPr lang="en-US" sz="1800">
                <a:latin typeface="Work Sans"/>
                <a:ea typeface="Work Sans"/>
                <a:cs typeface="Work Sans"/>
                <a:sym typeface="Work Sans"/>
              </a:rPr>
              <a:t>Supports a team-centered approach that values diverse perspectives and collective problem solving</a:t>
            </a:r>
            <a:endParaRPr sz="1800" i="0" u="none" strike="noStrike" cap="none">
              <a:latin typeface="Work Sans"/>
              <a:ea typeface="Work Sans"/>
              <a:cs typeface="Work Sans"/>
              <a:sym typeface="Work Sans"/>
            </a:endParaRPr>
          </a:p>
          <a:p>
            <a:pPr marL="0" lvl="0" indent="0" algn="l" rtl="0">
              <a:lnSpc>
                <a:spcPct val="90000"/>
              </a:lnSpc>
              <a:spcBef>
                <a:spcPts val="1000"/>
              </a:spcBef>
              <a:spcAft>
                <a:spcPts val="0"/>
              </a:spcAft>
              <a:buClr>
                <a:schemeClr val="dk1"/>
              </a:buClr>
              <a:buSzPts val="2800"/>
              <a:buNone/>
            </a:pPr>
            <a:endParaRPr sz="1800">
              <a:latin typeface="Work Sans"/>
              <a:ea typeface="Work Sans"/>
              <a:cs typeface="Work Sans"/>
              <a:sym typeface="Work Sans"/>
            </a:endParaRPr>
          </a:p>
        </p:txBody>
      </p:sp>
      <p:cxnSp>
        <p:nvCxnSpPr>
          <p:cNvPr id="201" name="Google Shape;201;p2"/>
          <p:cNvCxnSpPr/>
          <p:nvPr/>
        </p:nvCxnSpPr>
        <p:spPr>
          <a:xfrm>
            <a:off x="5994411" y="2072220"/>
            <a:ext cx="0" cy="46659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2">
            <a:extLst>
              <a:ext uri="{FF2B5EF4-FFF2-40B4-BE49-F238E27FC236}">
                <a16:creationId xmlns:a16="http://schemas.microsoft.com/office/drawing/2014/main" id="{96208651-592C-472B-95A8-A3965CE3CC2A}"/>
              </a:ext>
            </a:extLst>
          </p:cNvPr>
          <p:cNvGraphicFramePr>
            <a:graphicFrameLocks noGrp="1"/>
          </p:cNvGraphicFramePr>
          <p:nvPr>
            <p:ph idx="1"/>
          </p:nvPr>
        </p:nvGraphicFramePr>
        <p:xfrm>
          <a:off x="838201" y="1219199"/>
          <a:ext cx="5487575" cy="51538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Brace 3">
            <a:extLst>
              <a:ext uri="{FF2B5EF4-FFF2-40B4-BE49-F238E27FC236}">
                <a16:creationId xmlns:a16="http://schemas.microsoft.com/office/drawing/2014/main" id="{CA2FB3F4-13A7-4154-8012-5B5EAAD61924}"/>
              </a:ext>
            </a:extLst>
          </p:cNvPr>
          <p:cNvSpPr/>
          <p:nvPr/>
        </p:nvSpPr>
        <p:spPr>
          <a:xfrm>
            <a:off x="6361055" y="1609048"/>
            <a:ext cx="288235" cy="3863819"/>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46">
              <a:defRPr/>
            </a:pPr>
            <a:endParaRPr lang="en-US">
              <a:solidFill>
                <a:srgbClr val="002F6D"/>
              </a:solidFill>
              <a:latin typeface="Source Sans Pro" panose="020B0503030403020204" pitchFamily="34" charset="0"/>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6905298" y="1533128"/>
            <a:ext cx="5005759" cy="4080220"/>
          </a:xfrm>
          <a:prstGeom prst="rect">
            <a:avLst/>
          </a:prstGeom>
          <a:noFill/>
        </p:spPr>
        <p:txBody>
          <a:bodyPr wrap="square" rtlCol="0">
            <a:spAutoFit/>
          </a:bodyPr>
          <a:lstStyle/>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Focus on students’ goals </a:t>
            </a:r>
          </a:p>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Design with the students’</a:t>
            </a:r>
            <a:br>
              <a:rPr lang="en-US" sz="2200" dirty="0">
                <a:solidFill>
                  <a:srgbClr val="002060"/>
                </a:solidFill>
                <a:latin typeface="Source Sans Pro" panose="020B0503030403020204" pitchFamily="34" charset="0"/>
                <a:ea typeface="Source Sans Pro" panose="020B0503030403020204" pitchFamily="34" charset="0"/>
              </a:rPr>
            </a:br>
            <a:r>
              <a:rPr lang="en-US" sz="2200" dirty="0">
                <a:solidFill>
                  <a:srgbClr val="002060"/>
                </a:solidFill>
                <a:latin typeface="Source Sans Pro" panose="020B0503030403020204" pitchFamily="34" charset="0"/>
                <a:ea typeface="Source Sans Pro" panose="020B0503030403020204" pitchFamily="34" charset="0"/>
              </a:rPr>
              <a:t>experience in mind</a:t>
            </a:r>
          </a:p>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High expectations and high support</a:t>
            </a:r>
          </a:p>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Foster use of data and evidence</a:t>
            </a:r>
          </a:p>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Own student performance</a:t>
            </a:r>
          </a:p>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Thoughtful innovation and action</a:t>
            </a:r>
          </a:p>
          <a:p>
            <a:pPr marL="457223" indent="-457223" defTabSz="914446">
              <a:lnSpc>
                <a:spcPct val="114000"/>
              </a:lnSpc>
              <a:spcAft>
                <a:spcPts val="1200"/>
              </a:spcAft>
              <a:buFont typeface="+mj-lt"/>
              <a:buAutoNum type="arabicPeriod"/>
              <a:defRPr/>
            </a:pPr>
            <a:r>
              <a:rPr lang="en-US" sz="2200" dirty="0">
                <a:solidFill>
                  <a:srgbClr val="002060"/>
                </a:solidFill>
                <a:latin typeface="Source Sans Pro" panose="020B0503030403020204" pitchFamily="34" charset="0"/>
                <a:ea typeface="Source Sans Pro" panose="020B0503030403020204" pitchFamily="34" charset="0"/>
              </a:rPr>
              <a:t>Cross-system partnership </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6361055" y="0"/>
            <a:ext cx="548757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algn="ctr" defTabSz="914446">
              <a:defRPr/>
            </a:pPr>
            <a:r>
              <a:rPr lang="en-US" sz="3200" b="1" dirty="0"/>
              <a:t>Vision Commitments</a:t>
            </a:r>
          </a:p>
        </p:txBody>
      </p:sp>
      <p:pic>
        <p:nvPicPr>
          <p:cNvPr id="1030" name="Picture 6" descr="Degree College transparent background PNG cliparts free download | HiClipart">
            <a:extLst>
              <a:ext uri="{FF2B5EF4-FFF2-40B4-BE49-F238E27FC236}">
                <a16:creationId xmlns:a16="http://schemas.microsoft.com/office/drawing/2014/main" id="{BA581776-D3D4-43FB-802B-9F14F3E758B9}"/>
              </a:ext>
            </a:extLst>
          </p:cNvPr>
          <p:cNvPicPr>
            <a:picLocks noChangeAspect="1" noChangeArrowheads="1"/>
          </p:cNvPicPr>
          <p:nvPr/>
        </p:nvPicPr>
        <p:blipFill>
          <a:blip r:embed="rId8">
            <a:clrChange>
              <a:clrFrom>
                <a:srgbClr val="DDDDDD"/>
              </a:clrFrom>
              <a:clrTo>
                <a:srgbClr val="DDDDDD">
                  <a:alpha val="0"/>
                </a:srgbClr>
              </a:clrTo>
            </a:clrChange>
            <a:duotone>
              <a:schemeClr val="accent6">
                <a:shade val="45000"/>
                <a:satMod val="135000"/>
              </a:schemeClr>
              <a:prstClr val="white"/>
            </a:duotone>
            <a:alphaModFix amt="48000"/>
            <a:extLst>
              <a:ext uri="{28A0092B-C50C-407E-A947-70E740481C1C}">
                <a14:useLocalDpi xmlns:a14="http://schemas.microsoft.com/office/drawing/2010/main" val="0"/>
              </a:ext>
            </a:extLst>
          </a:blip>
          <a:srcRect/>
          <a:stretch>
            <a:fillRect/>
          </a:stretch>
        </p:blipFill>
        <p:spPr bwMode="auto">
          <a:xfrm>
            <a:off x="3010356" y="3086100"/>
            <a:ext cx="998082" cy="1523573"/>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F2E8CCEF-5A16-4C8D-A3EE-2104E360BAA3}"/>
              </a:ext>
            </a:extLst>
          </p:cNvPr>
          <p:cNvSpPr txBox="1">
            <a:spLocks/>
          </p:cNvSpPr>
          <p:nvPr/>
        </p:nvSpPr>
        <p:spPr>
          <a:xfrm>
            <a:off x="2361873" y="16470"/>
            <a:ext cx="386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defTabSz="914446">
              <a:defRPr/>
            </a:pPr>
            <a:r>
              <a:rPr lang="en-US" sz="3200" b="1" dirty="0"/>
              <a:t>Vision Goals</a:t>
            </a:r>
          </a:p>
        </p:txBody>
      </p:sp>
    </p:spTree>
    <p:extLst>
      <p:ext uri="{BB962C8B-B14F-4D97-AF65-F5344CB8AC3E}">
        <p14:creationId xmlns:p14="http://schemas.microsoft.com/office/powerpoint/2010/main" val="2547776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5009219" cy="1891862"/>
          </a:xfrm>
        </p:spPr>
        <p:txBody>
          <a:bodyPr>
            <a:noAutofit/>
          </a:bodyPr>
          <a:lstStyle/>
          <a:p>
            <a:r>
              <a:rPr lang="en-US" sz="4400" dirty="0">
                <a:solidFill>
                  <a:srgbClr val="002F6D"/>
                </a:solidFill>
                <a:latin typeface="Source Sans Pro" panose="020B0503030403020204" pitchFamily="34" charset="0"/>
                <a:ea typeface="Source Sans Pro" panose="020B0503030403020204" pitchFamily="34" charset="0"/>
              </a:rPr>
              <a:t>Unlearn &amp; Relearning</a:t>
            </a:r>
          </a:p>
        </p:txBody>
      </p:sp>
      <p:sp>
        <p:nvSpPr>
          <p:cNvPr id="4" name="Text Placeholder 3"/>
          <p:cNvSpPr>
            <a:spLocks noGrp="1"/>
          </p:cNvSpPr>
          <p:nvPr>
            <p:ph type="body" sz="half" idx="2"/>
          </p:nvPr>
        </p:nvSpPr>
        <p:spPr>
          <a:xfrm>
            <a:off x="839788" y="2057399"/>
            <a:ext cx="5125077" cy="4189229"/>
          </a:xfrm>
        </p:spPr>
        <p:txBody>
          <a:bodyPr anchor="ctr">
            <a:noAutofit/>
          </a:bodyPr>
          <a:lstStyle/>
          <a:p>
            <a:pPr>
              <a:spcBef>
                <a:spcPts val="0"/>
              </a:spcBef>
              <a:spcAft>
                <a:spcPts val="600"/>
              </a:spcAft>
            </a:pPr>
            <a:r>
              <a:rPr lang="en-US" sz="2000" b="1" i="1" dirty="0"/>
              <a:t>Guided pathways </a:t>
            </a:r>
            <a:r>
              <a:rPr lang="en-US" sz="2000" dirty="0"/>
              <a:t>is more than the four pillars…</a:t>
            </a:r>
          </a:p>
          <a:p>
            <a:pPr marL="365760">
              <a:spcBef>
                <a:spcPts val="0"/>
              </a:spcBef>
              <a:spcAft>
                <a:spcPts val="600"/>
              </a:spcAft>
            </a:pPr>
            <a:r>
              <a:rPr lang="en-US" sz="2000" b="1" i="1" dirty="0"/>
              <a:t>Institutional change </a:t>
            </a:r>
            <a:r>
              <a:rPr lang="en-US" sz="2000" dirty="0"/>
              <a:t>that improves student outcomes and closes achievement gaps</a:t>
            </a:r>
          </a:p>
          <a:p>
            <a:pPr marL="365760">
              <a:spcBef>
                <a:spcPts val="0"/>
              </a:spcBef>
              <a:spcAft>
                <a:spcPts val="600"/>
              </a:spcAft>
            </a:pPr>
            <a:r>
              <a:rPr lang="en-US" sz="2000" dirty="0"/>
              <a:t>Identifying and </a:t>
            </a:r>
            <a:r>
              <a:rPr lang="en-US" sz="2000" b="1" i="1" dirty="0"/>
              <a:t>eliminating student friction points</a:t>
            </a:r>
          </a:p>
          <a:p>
            <a:pPr marL="365760">
              <a:spcBef>
                <a:spcPts val="0"/>
              </a:spcBef>
              <a:spcAft>
                <a:spcPts val="600"/>
              </a:spcAft>
            </a:pPr>
            <a:r>
              <a:rPr lang="en-US" sz="2000" b="1" i="1" dirty="0"/>
              <a:t>Assuming everything can and should change</a:t>
            </a:r>
          </a:p>
          <a:p>
            <a:pPr marL="365760">
              <a:spcBef>
                <a:spcPts val="0"/>
              </a:spcBef>
              <a:spcAft>
                <a:spcPts val="600"/>
              </a:spcAft>
            </a:pPr>
            <a:r>
              <a:rPr lang="en-US" sz="2000" b="1" i="1" dirty="0"/>
              <a:t>Working together </a:t>
            </a:r>
            <a:r>
              <a:rPr lang="en-US" sz="2000" dirty="0"/>
              <a:t>to change student outcomes</a:t>
            </a:r>
          </a:p>
          <a:p>
            <a:pPr marL="365760">
              <a:spcBef>
                <a:spcPts val="0"/>
              </a:spcBef>
              <a:spcAft>
                <a:spcPts val="600"/>
              </a:spcAft>
            </a:pPr>
            <a:r>
              <a:rPr lang="en-US" sz="2000" dirty="0"/>
              <a:t>A </a:t>
            </a:r>
            <a:r>
              <a:rPr lang="en-US" sz="2000" b="1" i="1" dirty="0"/>
              <a:t>vehicle for</a:t>
            </a:r>
            <a:r>
              <a:rPr lang="en-US" sz="2000" dirty="0"/>
              <a:t> realizing and achieving the </a:t>
            </a:r>
            <a:r>
              <a:rPr lang="en-US" sz="2000" b="1" i="1" dirty="0"/>
              <a:t>Vision for Success</a:t>
            </a:r>
          </a:p>
        </p:txBody>
      </p:sp>
      <p:sp>
        <p:nvSpPr>
          <p:cNvPr id="5" name="Slide Number Placeholder 4"/>
          <p:cNvSpPr>
            <a:spLocks noGrp="1"/>
          </p:cNvSpPr>
          <p:nvPr>
            <p:ph type="sldNum" sz="quarter" idx="10"/>
          </p:nvPr>
        </p:nvSpPr>
        <p:spPr/>
        <p:txBody>
          <a:bodyPr/>
          <a:lstStyle/>
          <a:p>
            <a:fld id="{7934E7AA-586C-4B13-A389-1429762DA247}" type="slidenum">
              <a:rPr lang="en-US" smtClean="0"/>
              <a:pPr/>
              <a:t>13</a:t>
            </a:fld>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9546" y="724666"/>
            <a:ext cx="3249083" cy="4873625"/>
          </a:xfrm>
        </p:spPr>
      </p:pic>
    </p:spTree>
    <p:extLst>
      <p:ext uri="{BB962C8B-B14F-4D97-AF65-F5344CB8AC3E}">
        <p14:creationId xmlns:p14="http://schemas.microsoft.com/office/powerpoint/2010/main" val="236621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gf79bae83ae_0_2632"/>
          <p:cNvSpPr txBox="1">
            <a:spLocks noGrp="1"/>
          </p:cNvSpPr>
          <p:nvPr>
            <p:ph type="title"/>
          </p:nvPr>
        </p:nvSpPr>
        <p:spPr>
          <a:xfrm>
            <a:off x="315684" y="420391"/>
            <a:ext cx="4959699" cy="5202000"/>
          </a:xfrm>
          <a:prstGeom prst="rect">
            <a:avLst/>
          </a:prstGeom>
        </p:spPr>
        <p:txBody>
          <a:bodyPr spcFirstLastPara="1" wrap="square" lIns="91425" tIns="45700" rIns="91425" bIns="45700" anchor="ctr" anchorCtr="0">
            <a:normAutofit/>
          </a:bodyPr>
          <a:lstStyle/>
          <a:p>
            <a:pPr algn="ctr"/>
            <a:br>
              <a:rPr lang="en-US" dirty="0">
                <a:hlinkClick r:id="rId4"/>
              </a:rPr>
            </a:br>
            <a:r>
              <a:rPr lang="en-US" sz="3200" dirty="0">
                <a:hlinkClick r:id="rId4"/>
              </a:rPr>
              <a:t>In the Pursuit of Upstream Thinking</a:t>
            </a:r>
            <a:endParaRPr sz="3200" dirty="0"/>
          </a:p>
        </p:txBody>
      </p:sp>
      <p:sp>
        <p:nvSpPr>
          <p:cNvPr id="511" name="Google Shape;511;gf79bae83ae_0_2632"/>
          <p:cNvSpPr txBox="1">
            <a:spLocks noGrp="1"/>
          </p:cNvSpPr>
          <p:nvPr>
            <p:ph type="sldNum" idx="12"/>
          </p:nvPr>
        </p:nvSpPr>
        <p:spPr>
          <a:xfrm>
            <a:off x="8610600" y="6117246"/>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pic>
        <p:nvPicPr>
          <p:cNvPr id="2" name="Picture 2" descr="video of image &quot;in pursuit of upstream thinking&quot; ">
            <a:hlinkClick r:id="" action="ppaction://media"/>
            <a:extLst>
              <a:ext uri="{FF2B5EF4-FFF2-40B4-BE49-F238E27FC236}">
                <a16:creationId xmlns:a16="http://schemas.microsoft.com/office/drawing/2014/main" id="{8BC5D7F8-1CE8-45C4-8CAB-AFB3DFE1872E}"/>
              </a:ext>
            </a:extLst>
          </p:cNvPr>
          <p:cNvPicPr>
            <a:picLocks noRot="1" noChangeAspect="1"/>
          </p:cNvPicPr>
          <p:nvPr>
            <a:videoFile r:link="rId1"/>
          </p:nvPr>
        </p:nvPicPr>
        <p:blipFill>
          <a:blip r:embed="rId5"/>
          <a:stretch>
            <a:fillRect/>
          </a:stretch>
        </p:blipFill>
        <p:spPr>
          <a:xfrm>
            <a:off x="5187553" y="902980"/>
            <a:ext cx="5856498" cy="4069193"/>
          </a:xfrm>
          <a:prstGeom prst="rect">
            <a:avLst/>
          </a:prstGeom>
        </p:spPr>
      </p:pic>
    </p:spTree>
    <p:extLst>
      <p:ext uri="{BB962C8B-B14F-4D97-AF65-F5344CB8AC3E}">
        <p14:creationId xmlns:p14="http://schemas.microsoft.com/office/powerpoint/2010/main" val="312047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13660"/>
            <a:ext cx="3932237" cy="1600200"/>
          </a:xfrm>
        </p:spPr>
        <p:txBody>
          <a:bodyPr/>
          <a:lstStyle/>
          <a:p>
            <a:r>
              <a:rPr lang="en-US" sz="4400" dirty="0"/>
              <a:t>Shifting structures</a:t>
            </a:r>
          </a:p>
        </p:txBody>
      </p:sp>
      <p:sp>
        <p:nvSpPr>
          <p:cNvPr id="6" name="Text Placeholder 5"/>
          <p:cNvSpPr>
            <a:spLocks noGrp="1"/>
          </p:cNvSpPr>
          <p:nvPr>
            <p:ph type="body" sz="half" idx="2"/>
          </p:nvPr>
        </p:nvSpPr>
        <p:spPr>
          <a:xfrm>
            <a:off x="839788" y="1913860"/>
            <a:ext cx="4104352" cy="3609754"/>
          </a:xfrm>
        </p:spPr>
        <p:txBody>
          <a:bodyPr/>
          <a:lstStyle/>
          <a:p>
            <a:r>
              <a:rPr lang="en-US" dirty="0"/>
              <a:t>Common course numbering</a:t>
            </a:r>
          </a:p>
          <a:p>
            <a:r>
              <a:rPr lang="en-US" dirty="0"/>
              <a:t>Pass/no-pass and excused withdrawals regulatory action</a:t>
            </a:r>
          </a:p>
          <a:p>
            <a:r>
              <a:rPr lang="en-US" dirty="0"/>
              <a:t>Direct-assessment competency-based education proof of concept pilots</a:t>
            </a:r>
          </a:p>
          <a:p>
            <a:r>
              <a:rPr lang="en-US" dirty="0"/>
              <a:t>Diversity, equity, inclusion, and accessibility evaluation &amp; tenure review regulatory action</a:t>
            </a:r>
          </a:p>
          <a:p>
            <a:r>
              <a:rPr lang="en-US" dirty="0"/>
              <a:t>Campus climate &amp; campus policing taskforce recommendations &amp; regulatory action</a:t>
            </a:r>
          </a:p>
          <a:p>
            <a:r>
              <a:rPr lang="en-US" dirty="0"/>
              <a:t>Work experience regulatory action</a:t>
            </a:r>
          </a:p>
          <a:p>
            <a:r>
              <a:rPr lang="en-US" dirty="0"/>
              <a:t>Credit-for-prior learning proof of concept pilots</a:t>
            </a:r>
          </a:p>
          <a:p>
            <a:endParaRPr lang="en-US" dirty="0"/>
          </a:p>
          <a:p>
            <a:endParaRPr lang="en-US" dirty="0"/>
          </a:p>
          <a:p>
            <a:endParaRPr lang="en-US" dirty="0"/>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22335" y="1732401"/>
            <a:ext cx="5433054" cy="3448974"/>
          </a:xfrm>
        </p:spPr>
      </p:pic>
      <p:sp>
        <p:nvSpPr>
          <p:cNvPr id="4" name="Slide Number Placeholder 3"/>
          <p:cNvSpPr>
            <a:spLocks noGrp="1"/>
          </p:cNvSpPr>
          <p:nvPr>
            <p:ph type="sldNum" sz="quarter" idx="10"/>
          </p:nvPr>
        </p:nvSpPr>
        <p:spPr/>
        <p:txBody>
          <a:bodyPr/>
          <a:lstStyle/>
          <a:p>
            <a:fld id="{72FF5F45-61C6-9E47-AB75-CD96F717D2E5}" type="slidenum">
              <a:rPr lang="en-US" smtClean="0"/>
              <a:t>15</a:t>
            </a:fld>
            <a:endParaRPr lang="en-US"/>
          </a:p>
        </p:txBody>
      </p:sp>
      <p:sp>
        <p:nvSpPr>
          <p:cNvPr id="3" name="TextBox 2"/>
          <p:cNvSpPr txBox="1"/>
          <p:nvPr/>
        </p:nvSpPr>
        <p:spPr>
          <a:xfrm>
            <a:off x="7192926" y="1158949"/>
            <a:ext cx="3833037" cy="369332"/>
          </a:xfrm>
          <a:prstGeom prst="rect">
            <a:avLst/>
          </a:prstGeom>
          <a:noFill/>
        </p:spPr>
        <p:txBody>
          <a:bodyPr wrap="square" rtlCol="0">
            <a:spAutoFit/>
          </a:bodyPr>
          <a:lstStyle/>
          <a:p>
            <a:r>
              <a:rPr lang="en-US" dirty="0"/>
              <a:t>j</a:t>
            </a:r>
          </a:p>
        </p:txBody>
      </p:sp>
    </p:spTree>
    <p:extLst>
      <p:ext uri="{BB962C8B-B14F-4D97-AF65-F5344CB8AC3E}">
        <p14:creationId xmlns:p14="http://schemas.microsoft.com/office/powerpoint/2010/main" val="1444786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4452" y="233803"/>
            <a:ext cx="6185571" cy="1198204"/>
          </a:xfrm>
        </p:spPr>
        <p:txBody>
          <a:bodyPr>
            <a:normAutofit/>
          </a:bodyPr>
          <a:lstStyle/>
          <a:p>
            <a:r>
              <a:rPr lang="en-US" dirty="0"/>
              <a:t>Focus</a:t>
            </a:r>
            <a:r>
              <a:rPr lang="en-US" b="1" dirty="0"/>
              <a:t> </a:t>
            </a:r>
            <a:r>
              <a:rPr lang="en-US" dirty="0"/>
              <a:t>&amp; Intentionality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906" y="370329"/>
            <a:ext cx="4262185" cy="4809989"/>
          </a:xfrm>
          <a:prstGeom prst="rect">
            <a:avLst/>
          </a:prstGeom>
        </p:spPr>
      </p:pic>
      <p:sp>
        <p:nvSpPr>
          <p:cNvPr id="6" name="Rectangle 5"/>
          <p:cNvSpPr/>
          <p:nvPr/>
        </p:nvSpPr>
        <p:spPr>
          <a:xfrm>
            <a:off x="5464452" y="1146558"/>
            <a:ext cx="6354654" cy="4468916"/>
          </a:xfrm>
          <a:prstGeom prst="rect">
            <a:avLst/>
          </a:prstGeom>
        </p:spPr>
        <p:txBody>
          <a:bodyPr wrap="square">
            <a:spAutoFit/>
          </a:bodyPr>
          <a:lstStyle/>
          <a:p>
            <a:pPr marL="285750" lvl="1"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Knowledge-Economy Based Policies &amp; Practices </a:t>
            </a:r>
          </a:p>
          <a:p>
            <a:pPr marL="742950" lvl="2"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Adaptable Learning Constructs and Modality</a:t>
            </a:r>
          </a:p>
          <a:p>
            <a:pPr marL="742950" lvl="2"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Enabling Conditions that Improve Social Determinants</a:t>
            </a:r>
          </a:p>
          <a:p>
            <a:pPr marL="742950" lvl="2"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Universal Access to Employment Experiences &amp; Transitions</a:t>
            </a:r>
          </a:p>
          <a:p>
            <a:pPr marL="285750" lvl="1"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DEIA Affirming Campus Climates </a:t>
            </a:r>
          </a:p>
          <a:p>
            <a:pPr marL="742950" lvl="2"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Inclusive Learning Environments</a:t>
            </a:r>
          </a:p>
          <a:p>
            <a:pPr marL="742950" lvl="2"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Shifting Access and Navigation Burdens from Students to Institutions</a:t>
            </a:r>
          </a:p>
          <a:p>
            <a:pPr marL="285750" lvl="1" indent="-285750" defTabSz="666750">
              <a:lnSpc>
                <a:spcPct val="90000"/>
              </a:lnSpc>
              <a:spcBef>
                <a:spcPct val="0"/>
              </a:spcBef>
              <a:spcAft>
                <a:spcPct val="15000"/>
              </a:spcAft>
              <a:buClr>
                <a:schemeClr val="accent2"/>
              </a:buClr>
              <a:buFont typeface="Wingdings" panose="05000000000000000000" pitchFamily="2" charset="2"/>
              <a:buChar char="§"/>
              <a:defRPr/>
            </a:pPr>
            <a:r>
              <a:rPr lang="en-US" sz="2400" dirty="0">
                <a:solidFill>
                  <a:schemeClr val="accent3"/>
                </a:solidFill>
                <a:latin typeface="Calibri" panose="020F0502020204030204"/>
              </a:rPr>
              <a:t>Supported Network &amp; Learning Leadership</a:t>
            </a:r>
          </a:p>
        </p:txBody>
      </p:sp>
    </p:spTree>
    <p:extLst>
      <p:ext uri="{BB962C8B-B14F-4D97-AF65-F5344CB8AC3E}">
        <p14:creationId xmlns:p14="http://schemas.microsoft.com/office/powerpoint/2010/main" val="1010466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659" y="204535"/>
            <a:ext cx="11188262" cy="1325563"/>
          </a:xfrm>
        </p:spPr>
        <p:txBody>
          <a:bodyPr/>
          <a:lstStyle/>
          <a:p>
            <a:r>
              <a:rPr lang="en-US" dirty="0">
                <a:solidFill>
                  <a:srgbClr val="002F6D"/>
                </a:solidFill>
                <a:latin typeface="Source Sans Pro" panose="020B0503030403020204" pitchFamily="34" charset="0"/>
                <a:ea typeface="Source Sans Pro" panose="020B0503030403020204" pitchFamily="34" charset="0"/>
              </a:rPr>
              <a:t>Walking the path of change…</a:t>
            </a:r>
          </a:p>
        </p:txBody>
      </p:sp>
      <p:sp>
        <p:nvSpPr>
          <p:cNvPr id="3" name="Content Placeholder 2"/>
          <p:cNvSpPr>
            <a:spLocks noGrp="1"/>
          </p:cNvSpPr>
          <p:nvPr>
            <p:ph idx="1"/>
          </p:nvPr>
        </p:nvSpPr>
        <p:spPr>
          <a:xfrm>
            <a:off x="933659" y="1860794"/>
            <a:ext cx="10515600" cy="3654512"/>
          </a:xfrm>
        </p:spPr>
        <p:txBody>
          <a:bodyPr anchor="ctr">
            <a:normAutofit/>
          </a:bodyPr>
          <a:lstStyle/>
          <a:p>
            <a:pPr marL="0" indent="0" algn="ctr">
              <a:buNone/>
            </a:pPr>
            <a:r>
              <a:rPr lang="en-US" dirty="0">
                <a:solidFill>
                  <a:srgbClr val="002060"/>
                </a:solidFill>
              </a:rPr>
              <a:t>“When we are asking teachers and school leaders to do things they don’t (yet) know how to do, we are not asking them to “implement” something, we are asking them to learn, think, and form their identities in different ways.  </a:t>
            </a:r>
          </a:p>
          <a:p>
            <a:pPr marL="0" indent="0" algn="ctr">
              <a:buNone/>
            </a:pPr>
            <a:endParaRPr lang="en-US" dirty="0">
              <a:solidFill>
                <a:srgbClr val="002060"/>
              </a:solidFill>
            </a:endParaRPr>
          </a:p>
          <a:p>
            <a:pPr marL="0" indent="0" algn="ctr">
              <a:buNone/>
            </a:pPr>
            <a:r>
              <a:rPr lang="en-US" dirty="0">
                <a:solidFill>
                  <a:srgbClr val="002060"/>
                </a:solidFill>
              </a:rPr>
              <a:t>We are, in short, asking them to be different people.”  </a:t>
            </a:r>
          </a:p>
          <a:p>
            <a:pPr marL="0" indent="0" algn="ctr">
              <a:buNone/>
            </a:pPr>
            <a:endParaRPr lang="en-US" dirty="0"/>
          </a:p>
        </p:txBody>
      </p:sp>
      <p:sp>
        <p:nvSpPr>
          <p:cNvPr id="4" name="Slide Number Placeholder 3"/>
          <p:cNvSpPr>
            <a:spLocks noGrp="1"/>
          </p:cNvSpPr>
          <p:nvPr>
            <p:ph type="sldNum" sz="quarter" idx="10"/>
          </p:nvPr>
        </p:nvSpPr>
        <p:spPr/>
        <p:txBody>
          <a:bodyPr/>
          <a:lstStyle/>
          <a:p>
            <a:fld id="{72FF5F45-61C6-9E47-AB75-CD96F717D2E5}" type="slidenum">
              <a:rPr lang="en-US" smtClean="0"/>
              <a:t>17</a:t>
            </a:fld>
            <a:endParaRPr lang="en-US"/>
          </a:p>
        </p:txBody>
      </p:sp>
      <p:sp>
        <p:nvSpPr>
          <p:cNvPr id="5" name="TextBox 4">
            <a:extLst>
              <a:ext uri="{FF2B5EF4-FFF2-40B4-BE49-F238E27FC236}">
                <a16:creationId xmlns:a16="http://schemas.microsoft.com/office/drawing/2014/main" id="{3AE38015-CEB4-4EDA-AACF-25D3F4A7E616}"/>
              </a:ext>
            </a:extLst>
          </p:cNvPr>
          <p:cNvSpPr txBox="1"/>
          <p:nvPr/>
        </p:nvSpPr>
        <p:spPr>
          <a:xfrm>
            <a:off x="5816814" y="6176697"/>
            <a:ext cx="5424927" cy="400110"/>
          </a:xfrm>
          <a:prstGeom prst="rect">
            <a:avLst/>
          </a:prstGeom>
          <a:noFill/>
        </p:spPr>
        <p:txBody>
          <a:bodyPr wrap="square" rtlCol="0">
            <a:spAutoFit/>
          </a:bodyPr>
          <a:lstStyle/>
          <a:p>
            <a:r>
              <a:rPr lang="en-US" sz="1000" dirty="0"/>
              <a:t>http://www.nysed.gov/common/nysed/files/principal-project-phase-2-elmore-getting-to-scale-piece-journal-of-educational-change-2016.pdf</a:t>
            </a:r>
          </a:p>
        </p:txBody>
      </p:sp>
    </p:spTree>
    <p:extLst>
      <p:ext uri="{BB962C8B-B14F-4D97-AF65-F5344CB8AC3E}">
        <p14:creationId xmlns:p14="http://schemas.microsoft.com/office/powerpoint/2010/main" val="25906056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56634"/>
            <a:ext cx="10515600" cy="699716"/>
          </a:xfrm>
        </p:spPr>
        <p:txBody>
          <a:bodyPr>
            <a:normAutofit/>
          </a:bodyPr>
          <a:lstStyle/>
          <a:p>
            <a:pPr algn="ctr"/>
            <a:r>
              <a:rPr lang="en-US" sz="3600" dirty="0">
                <a:solidFill>
                  <a:srgbClr val="002060"/>
                </a:solidFill>
                <a:latin typeface="+mn-lt"/>
                <a:ea typeface="Source Sans Pro" panose="020B0503030403020204" pitchFamily="34" charset="0"/>
              </a:rPr>
              <a:t>Thank</a:t>
            </a:r>
            <a:r>
              <a:rPr lang="en-US" b="1" dirty="0"/>
              <a:t> </a:t>
            </a:r>
            <a:r>
              <a:rPr lang="en-US" sz="3600" dirty="0">
                <a:solidFill>
                  <a:srgbClr val="002060"/>
                </a:solidFill>
                <a:latin typeface="+mn-lt"/>
                <a:ea typeface="Source Sans Pro" panose="020B0503030403020204" pitchFamily="34" charset="0"/>
              </a:rPr>
              <a:t>you!</a:t>
            </a:r>
          </a:p>
        </p:txBody>
      </p:sp>
      <p:sp>
        <p:nvSpPr>
          <p:cNvPr id="4" name="Slide Number Placeholder 3"/>
          <p:cNvSpPr>
            <a:spLocks noGrp="1"/>
          </p:cNvSpPr>
          <p:nvPr>
            <p:ph type="sldNum" sz="quarter" idx="10"/>
          </p:nvPr>
        </p:nvSpPr>
        <p:spPr/>
        <p:txBody>
          <a:bodyPr/>
          <a:lstStyle/>
          <a:p>
            <a:fld id="{72FF5F45-61C6-9E47-AB75-CD96F717D2E5}" type="slidenum">
              <a:rPr lang="en-US" smtClean="0"/>
              <a:t>18</a:t>
            </a:fld>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85604" y="602889"/>
            <a:ext cx="7032930" cy="4688620"/>
          </a:xfrm>
        </p:spPr>
      </p:pic>
    </p:spTree>
    <p:extLst>
      <p:ext uri="{BB962C8B-B14F-4D97-AF65-F5344CB8AC3E}">
        <p14:creationId xmlns:p14="http://schemas.microsoft.com/office/powerpoint/2010/main" val="49328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F4D92-95C3-DF88-9C67-D2D7466EB821}"/>
              </a:ext>
            </a:extLst>
          </p:cNvPr>
          <p:cNvSpPr>
            <a:spLocks noGrp="1"/>
          </p:cNvSpPr>
          <p:nvPr>
            <p:ph type="title"/>
          </p:nvPr>
        </p:nvSpPr>
        <p:spPr>
          <a:xfrm>
            <a:off x="838200" y="365125"/>
            <a:ext cx="10515600" cy="1325563"/>
          </a:xfrm>
        </p:spPr>
        <p:txBody>
          <a:bodyPr anchor="ctr">
            <a:normAutofit/>
          </a:bodyPr>
          <a:lstStyle/>
          <a:p>
            <a:r>
              <a:rPr lang="en-US" dirty="0"/>
              <a:t>Discussion Agenda</a:t>
            </a:r>
          </a:p>
        </p:txBody>
      </p:sp>
      <p:sp>
        <p:nvSpPr>
          <p:cNvPr id="4" name="Slide Number Placeholder 3">
            <a:extLst>
              <a:ext uri="{FF2B5EF4-FFF2-40B4-BE49-F238E27FC236}">
                <a16:creationId xmlns:a16="http://schemas.microsoft.com/office/drawing/2014/main" id="{2A1676C2-05CC-49E8-9B1B-6B8BEEAE1C8D}"/>
              </a:ext>
            </a:extLst>
          </p:cNvPr>
          <p:cNvSpPr>
            <a:spLocks noGrp="1"/>
          </p:cNvSpPr>
          <p:nvPr>
            <p:ph type="sldNum" sz="quarter" idx="10"/>
          </p:nvPr>
        </p:nvSpPr>
        <p:spPr>
          <a:xfrm>
            <a:off x="8610600" y="6117246"/>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934E7AA-586C-4B13-A389-1429762DA247}"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a:t>
            </a:fld>
            <a:endParaRPr kumimoji="0" lang="en-US" b="0" i="0" u="none" strike="noStrike" kern="1200" cap="none" spc="0" normalizeH="0" baseline="0" noProof="0">
              <a:ln>
                <a:noFill/>
              </a:ln>
              <a:effectLst/>
              <a:uLnTx/>
              <a:uFillTx/>
            </a:endParaRPr>
          </a:p>
        </p:txBody>
      </p:sp>
      <p:graphicFrame>
        <p:nvGraphicFramePr>
          <p:cNvPr id="6" name="Content Placeholder 2">
            <a:extLst>
              <a:ext uri="{FF2B5EF4-FFF2-40B4-BE49-F238E27FC236}">
                <a16:creationId xmlns:a16="http://schemas.microsoft.com/office/drawing/2014/main" id="{8E528568-5402-D5DD-25D8-F78DD5879DB8}"/>
              </a:ext>
            </a:extLst>
          </p:cNvPr>
          <p:cNvGraphicFramePr>
            <a:graphicFrameLocks noGrp="1"/>
          </p:cNvGraphicFramePr>
          <p:nvPr>
            <p:ph idx="1"/>
            <p:extLst>
              <p:ext uri="{D42A27DB-BD31-4B8C-83A1-F6EECF244321}">
                <p14:modId xmlns:p14="http://schemas.microsoft.com/office/powerpoint/2010/main" val="4045648042"/>
              </p:ext>
            </p:extLst>
          </p:nvPr>
        </p:nvGraphicFramePr>
        <p:xfrm>
          <a:off x="838200" y="1825625"/>
          <a:ext cx="10515600" cy="365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5075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7A97F-FC29-402D-9AA0-43928897F273}"/>
              </a:ext>
            </a:extLst>
          </p:cNvPr>
          <p:cNvSpPr>
            <a:spLocks noGrp="1"/>
          </p:cNvSpPr>
          <p:nvPr>
            <p:ph type="title"/>
          </p:nvPr>
        </p:nvSpPr>
        <p:spPr>
          <a:xfrm>
            <a:off x="838200" y="365125"/>
            <a:ext cx="5033790" cy="1325563"/>
          </a:xfrm>
        </p:spPr>
        <p:txBody>
          <a:bodyPr/>
          <a:lstStyle/>
          <a:p>
            <a:r>
              <a:rPr lang="en-US" b="1" dirty="0"/>
              <a:t>Vision Goals</a:t>
            </a:r>
          </a:p>
        </p:txBody>
      </p:sp>
      <p:sp>
        <p:nvSpPr>
          <p:cNvPr id="3" name="Content Placeholder 2">
            <a:extLst>
              <a:ext uri="{FF2B5EF4-FFF2-40B4-BE49-F238E27FC236}">
                <a16:creationId xmlns:a16="http://schemas.microsoft.com/office/drawing/2014/main" id="{4417CF1D-3A75-4C6A-86F1-0209BD5F4E75}"/>
              </a:ext>
            </a:extLst>
          </p:cNvPr>
          <p:cNvSpPr>
            <a:spLocks noGrp="1"/>
          </p:cNvSpPr>
          <p:nvPr>
            <p:ph idx="1"/>
          </p:nvPr>
        </p:nvSpPr>
        <p:spPr>
          <a:xfrm>
            <a:off x="838200" y="1601777"/>
            <a:ext cx="6256682" cy="3878360"/>
          </a:xfrm>
        </p:spPr>
        <p:txBody>
          <a:bodyPr>
            <a:normAutofit fontScale="92500" lnSpcReduction="20000"/>
          </a:bodyPr>
          <a:lstStyle/>
          <a:p>
            <a:pPr marL="514350" indent="-514350">
              <a:lnSpc>
                <a:spcPct val="150000"/>
              </a:lnSpc>
              <a:buFont typeface="+mj-lt"/>
              <a:buAutoNum type="arabicPeriod"/>
            </a:pPr>
            <a:r>
              <a:rPr lang="en-US" dirty="0"/>
              <a:t>Increase credential obtainment by 20%</a:t>
            </a:r>
          </a:p>
          <a:p>
            <a:pPr marL="514350" indent="-514350">
              <a:lnSpc>
                <a:spcPct val="150000"/>
              </a:lnSpc>
              <a:buFont typeface="+mj-lt"/>
              <a:buAutoNum type="arabicPeriod"/>
            </a:pPr>
            <a:r>
              <a:rPr lang="en-US" dirty="0"/>
              <a:t>Increase transfer by 35% to UC and CSU</a:t>
            </a:r>
          </a:p>
          <a:p>
            <a:pPr marL="514350" indent="-514350">
              <a:lnSpc>
                <a:spcPct val="150000"/>
              </a:lnSpc>
              <a:buFont typeface="+mj-lt"/>
              <a:buAutoNum type="arabicPeriod"/>
            </a:pPr>
            <a:r>
              <a:rPr lang="en-US" dirty="0"/>
              <a:t>Decrease unit obtainment for a degree</a:t>
            </a:r>
          </a:p>
          <a:p>
            <a:pPr marL="514350" indent="-514350">
              <a:lnSpc>
                <a:spcPct val="150000"/>
              </a:lnSpc>
              <a:buFont typeface="+mj-lt"/>
              <a:buAutoNum type="arabicPeriod"/>
            </a:pPr>
            <a:r>
              <a:rPr lang="en-US" dirty="0"/>
              <a:t>Increase employment for CTE students</a:t>
            </a:r>
          </a:p>
          <a:p>
            <a:pPr marL="514350" indent="-514350">
              <a:lnSpc>
                <a:spcPct val="150000"/>
              </a:lnSpc>
              <a:buFont typeface="+mj-lt"/>
              <a:buAutoNum type="arabicPeriod"/>
            </a:pPr>
            <a:r>
              <a:rPr lang="en-US" dirty="0"/>
              <a:t>Reduce and erase equity gaps</a:t>
            </a:r>
          </a:p>
          <a:p>
            <a:pPr marL="514350" indent="-514350">
              <a:lnSpc>
                <a:spcPct val="150000"/>
              </a:lnSpc>
              <a:buFont typeface="+mj-lt"/>
              <a:buAutoNum type="arabicPeriod"/>
            </a:pPr>
            <a:r>
              <a:rPr lang="en-US" dirty="0"/>
              <a:t>Eliminate regional gaps</a:t>
            </a:r>
          </a:p>
        </p:txBody>
      </p:sp>
      <p:sp>
        <p:nvSpPr>
          <p:cNvPr id="4" name="Right Brace 3">
            <a:extLst>
              <a:ext uri="{FF2B5EF4-FFF2-40B4-BE49-F238E27FC236}">
                <a16:creationId xmlns:a16="http://schemas.microsoft.com/office/drawing/2014/main" id="{CA2FB3F4-13A7-4154-8012-5B5EAAD61924}"/>
              </a:ext>
            </a:extLst>
          </p:cNvPr>
          <p:cNvSpPr/>
          <p:nvPr/>
        </p:nvSpPr>
        <p:spPr>
          <a:xfrm>
            <a:off x="6928626" y="1609047"/>
            <a:ext cx="288235" cy="3863819"/>
          </a:xfrm>
          <a:prstGeom prst="rightBrace">
            <a:avLst>
              <a:gd name="adj1" fmla="val 0"/>
              <a:gd name="adj2" fmla="val 50000"/>
            </a:avLst>
          </a:prstGeom>
          <a:ln w="1905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F6D"/>
              </a:solidFill>
              <a:effectLst/>
              <a:uLnTx/>
              <a:uFillTx/>
              <a:latin typeface="Source Sans Pro" panose="020B0503030403020204" pitchFamily="34" charset="0"/>
              <a:ea typeface="+mn-ea"/>
              <a:cs typeface="+mn-cs"/>
            </a:endParaRPr>
          </a:p>
        </p:txBody>
      </p:sp>
      <p:sp>
        <p:nvSpPr>
          <p:cNvPr id="5" name="TextBox 4">
            <a:extLst>
              <a:ext uri="{FF2B5EF4-FFF2-40B4-BE49-F238E27FC236}">
                <a16:creationId xmlns:a16="http://schemas.microsoft.com/office/drawing/2014/main" id="{51B0DE60-0E8B-4B55-B705-FA79BE07834E}"/>
              </a:ext>
            </a:extLst>
          </p:cNvPr>
          <p:cNvSpPr txBox="1"/>
          <p:nvPr/>
        </p:nvSpPr>
        <p:spPr>
          <a:xfrm>
            <a:off x="7402664" y="1533128"/>
            <a:ext cx="4508391" cy="4173450"/>
          </a:xfrm>
          <a:prstGeom prst="rect">
            <a:avLst/>
          </a:prstGeom>
          <a:noFill/>
        </p:spPr>
        <p:txBody>
          <a:bodyPr wrap="square" rtlCol="0">
            <a:spAutoFit/>
          </a:bodyPr>
          <a:lstStyle/>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Focus on students’ goals </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Design with the students’</a:t>
            </a:r>
            <a:b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b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experience in mind</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Pair h</a:t>
            </a:r>
            <a:r>
              <a:rPr kumimoji="0" lang="en-US" sz="2000" b="0" i="0" u="none" strike="noStrike" kern="1200" cap="none" spc="0" normalizeH="0" baseline="0" noProof="0" dirty="0" err="1">
                <a:ln>
                  <a:noFill/>
                </a:ln>
                <a:solidFill>
                  <a:srgbClr val="53575A"/>
                </a:solidFill>
                <a:effectLst/>
                <a:uLnTx/>
                <a:uFillTx/>
                <a:latin typeface="Source Sans Pro" panose="020B0503030403020204" pitchFamily="34" charset="0"/>
                <a:ea typeface="Source Sans Pro" panose="020B0503030403020204" pitchFamily="34" charset="0"/>
                <a:cs typeface="+mn-cs"/>
              </a:rPr>
              <a:t>igh</a:t>
            </a: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 expectations with high support</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Evidence-based decisions</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Own student performance</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Cross-system partnership</a:t>
            </a:r>
          </a:p>
          <a:p>
            <a:pPr marL="457200" marR="0" lvl="0" indent="-457200" algn="l" defTabSz="914400" rtl="0" eaLnBrk="1" fontAlgn="auto" latinLnBrk="0" hangingPunct="1">
              <a:lnSpc>
                <a:spcPct val="114000"/>
              </a:lnSpc>
              <a:spcBef>
                <a:spcPts val="0"/>
              </a:spcBef>
              <a:spcAft>
                <a:spcPts val="1200"/>
              </a:spcAft>
              <a:buClrTx/>
              <a:buSzTx/>
              <a:buFont typeface="+mj-lt"/>
              <a:buAutoNum type="arabicPeriod"/>
              <a:tabLst/>
              <a:defRPr/>
            </a:pPr>
            <a:r>
              <a:rPr kumimoji="0" lang="en-US" sz="2000" b="0" i="0" u="none" strike="noStrike" kern="1200" cap="none" spc="0" normalizeH="0" baseline="0" noProof="0" dirty="0">
                <a:ln>
                  <a:noFill/>
                </a:ln>
                <a:solidFill>
                  <a:srgbClr val="53575A"/>
                </a:solidFill>
                <a:effectLst/>
                <a:uLnTx/>
                <a:uFillTx/>
                <a:latin typeface="Source Sans Pro" panose="020B0503030403020204" pitchFamily="34" charset="0"/>
                <a:ea typeface="Source Sans Pro" panose="020B0503030403020204" pitchFamily="34" charset="0"/>
                <a:cs typeface="+mn-cs"/>
              </a:rPr>
              <a:t>Thoughtful innovation and action </a:t>
            </a:r>
          </a:p>
        </p:txBody>
      </p:sp>
      <p:sp>
        <p:nvSpPr>
          <p:cNvPr id="6" name="Title 1">
            <a:extLst>
              <a:ext uri="{FF2B5EF4-FFF2-40B4-BE49-F238E27FC236}">
                <a16:creationId xmlns:a16="http://schemas.microsoft.com/office/drawing/2014/main" id="{BBF95963-F256-4616-8F97-82A14C0FF7EC}"/>
              </a:ext>
            </a:extLst>
          </p:cNvPr>
          <p:cNvSpPr txBox="1">
            <a:spLocks/>
          </p:cNvSpPr>
          <p:nvPr/>
        </p:nvSpPr>
        <p:spPr>
          <a:xfrm>
            <a:off x="7485881" y="353813"/>
            <a:ext cx="386791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Commitments</a:t>
            </a:r>
          </a:p>
        </p:txBody>
      </p:sp>
    </p:spTree>
    <p:extLst>
      <p:ext uri="{BB962C8B-B14F-4D97-AF65-F5344CB8AC3E}">
        <p14:creationId xmlns:p14="http://schemas.microsoft.com/office/powerpoint/2010/main" val="24165469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986" y="2419897"/>
            <a:ext cx="3749566" cy="1325563"/>
          </a:xfrm>
        </p:spPr>
        <p:txBody>
          <a:bodyPr/>
          <a:lstStyle/>
          <a:p>
            <a:r>
              <a:rPr lang="en-US" dirty="0"/>
              <a:t>Setting the context…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81800" y="576133"/>
            <a:ext cx="3657599" cy="4737823"/>
          </a:xfrm>
        </p:spPr>
      </p:pic>
    </p:spTree>
    <p:extLst>
      <p:ext uri="{BB962C8B-B14F-4D97-AF65-F5344CB8AC3E}">
        <p14:creationId xmlns:p14="http://schemas.microsoft.com/office/powerpoint/2010/main" val="3866347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2157"/>
            <a:ext cx="10515600" cy="1190625"/>
          </a:xfrm>
        </p:spPr>
        <p:txBody>
          <a:bodyPr>
            <a:normAutofit/>
          </a:bodyPr>
          <a:lstStyle/>
          <a:p>
            <a:r>
              <a:rPr lang="en-US" dirty="0"/>
              <a:t>Clarifying our intent…</a:t>
            </a:r>
          </a:p>
        </p:txBody>
      </p:sp>
      <p:sp>
        <p:nvSpPr>
          <p:cNvPr id="3" name="Text Placeholder 2"/>
          <p:cNvSpPr>
            <a:spLocks noGrp="1"/>
          </p:cNvSpPr>
          <p:nvPr>
            <p:ph type="body" idx="1"/>
          </p:nvPr>
        </p:nvSpPr>
        <p:spPr/>
        <p:txBody>
          <a:bodyPr>
            <a:normAutofit/>
          </a:bodyPr>
          <a:lstStyle/>
          <a:p>
            <a:r>
              <a:rPr lang="en-US" sz="3200" u="sng" dirty="0">
                <a:solidFill>
                  <a:srgbClr val="002060"/>
                </a:solidFill>
              </a:rPr>
              <a:t>Reform</a:t>
            </a:r>
          </a:p>
        </p:txBody>
      </p:sp>
      <p:sp>
        <p:nvSpPr>
          <p:cNvPr id="4" name="Content Placeholder 3"/>
          <p:cNvSpPr>
            <a:spLocks noGrp="1"/>
          </p:cNvSpPr>
          <p:nvPr>
            <p:ph sz="half" idx="2"/>
          </p:nvPr>
        </p:nvSpPr>
        <p:spPr/>
        <p:txBody>
          <a:bodyPr/>
          <a:lstStyle/>
          <a:p>
            <a:pPr marL="0" indent="0">
              <a:buNone/>
            </a:pPr>
            <a:r>
              <a:rPr lang="en-US" dirty="0">
                <a:solidFill>
                  <a:srgbClr val="002060"/>
                </a:solidFill>
              </a:rPr>
              <a:t>Makes changes in something (typically a social, political, or economic institution or practice) in order to improve it.</a:t>
            </a:r>
          </a:p>
        </p:txBody>
      </p:sp>
      <p:sp>
        <p:nvSpPr>
          <p:cNvPr id="5" name="Text Placeholder 4"/>
          <p:cNvSpPr>
            <a:spLocks noGrp="1"/>
          </p:cNvSpPr>
          <p:nvPr>
            <p:ph type="body" sz="quarter" idx="3"/>
          </p:nvPr>
        </p:nvSpPr>
        <p:spPr/>
        <p:txBody>
          <a:bodyPr>
            <a:normAutofit/>
          </a:bodyPr>
          <a:lstStyle/>
          <a:p>
            <a:r>
              <a:rPr lang="en-US" sz="3200" u="sng" dirty="0">
                <a:solidFill>
                  <a:srgbClr val="002060"/>
                </a:solidFill>
              </a:rPr>
              <a:t>Transform</a:t>
            </a:r>
          </a:p>
        </p:txBody>
      </p:sp>
      <p:sp>
        <p:nvSpPr>
          <p:cNvPr id="6" name="Content Placeholder 5"/>
          <p:cNvSpPr>
            <a:spLocks noGrp="1"/>
          </p:cNvSpPr>
          <p:nvPr>
            <p:ph sz="quarter" idx="4"/>
          </p:nvPr>
        </p:nvSpPr>
        <p:spPr/>
        <p:txBody>
          <a:bodyPr/>
          <a:lstStyle/>
          <a:p>
            <a:pPr marL="0" indent="0">
              <a:buNone/>
            </a:pPr>
            <a:r>
              <a:rPr lang="en-US" dirty="0">
                <a:solidFill>
                  <a:srgbClr val="002060"/>
                </a:solidFill>
              </a:rPr>
              <a:t>Make a thorough or dramatic change in the form, appearance, or character of.</a:t>
            </a:r>
          </a:p>
        </p:txBody>
      </p:sp>
      <p:sp>
        <p:nvSpPr>
          <p:cNvPr id="7" name="Slide Number Placeholder 6"/>
          <p:cNvSpPr>
            <a:spLocks noGrp="1"/>
          </p:cNvSpPr>
          <p:nvPr>
            <p:ph type="sldNum" sz="quarter" idx="10"/>
          </p:nvPr>
        </p:nvSpPr>
        <p:spPr/>
        <p:txBody>
          <a:bodyPr/>
          <a:lstStyle/>
          <a:p>
            <a:fld id="{7934E7AA-586C-4B13-A389-1429762DA247}" type="slidenum">
              <a:rPr lang="en-US" smtClean="0"/>
              <a:pPr/>
              <a:t>5</a:t>
            </a:fld>
            <a:endParaRPr lang="en-US" dirty="0"/>
          </a:p>
        </p:txBody>
      </p:sp>
    </p:spTree>
    <p:extLst>
      <p:ext uri="{BB962C8B-B14F-4D97-AF65-F5344CB8AC3E}">
        <p14:creationId xmlns:p14="http://schemas.microsoft.com/office/powerpoint/2010/main" val="2108250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430" y="215365"/>
            <a:ext cx="10515600" cy="925394"/>
          </a:xfrm>
        </p:spPr>
        <p:txBody>
          <a:bodyPr/>
          <a:lstStyle/>
          <a:p>
            <a:r>
              <a:rPr lang="en-US" dirty="0"/>
              <a:t>Why transformation…</a:t>
            </a:r>
          </a:p>
        </p:txBody>
      </p:sp>
      <p:sp>
        <p:nvSpPr>
          <p:cNvPr id="4" name="Slide Number Placeholder 3"/>
          <p:cNvSpPr>
            <a:spLocks noGrp="1"/>
          </p:cNvSpPr>
          <p:nvPr>
            <p:ph type="sldNum" sz="quarter" idx="10"/>
          </p:nvPr>
        </p:nvSpPr>
        <p:spPr/>
        <p:txBody>
          <a:bodyPr/>
          <a:lstStyle/>
          <a:p>
            <a:fld id="{72FF5F45-61C6-9E47-AB75-CD96F717D2E5}" type="slidenum">
              <a:rPr lang="en-US" smtClean="0"/>
              <a:t>6</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2224"/>
          <a:stretch/>
        </p:blipFill>
        <p:spPr>
          <a:xfrm>
            <a:off x="2360071" y="976012"/>
            <a:ext cx="8140968" cy="4545333"/>
          </a:xfrm>
          <a:prstGeom prst="rect">
            <a:avLst/>
          </a:prstGeom>
        </p:spPr>
      </p:pic>
      <p:sp>
        <p:nvSpPr>
          <p:cNvPr id="7" name="TextBox 6">
            <a:extLst>
              <a:ext uri="{FF2B5EF4-FFF2-40B4-BE49-F238E27FC236}">
                <a16:creationId xmlns:a16="http://schemas.microsoft.com/office/drawing/2014/main" id="{931252BF-2C52-43D4-B723-4E3F0895DB97}"/>
              </a:ext>
            </a:extLst>
          </p:cNvPr>
          <p:cNvSpPr txBox="1"/>
          <p:nvPr/>
        </p:nvSpPr>
        <p:spPr>
          <a:xfrm>
            <a:off x="6176144" y="5447775"/>
            <a:ext cx="3959772" cy="215444"/>
          </a:xfrm>
          <a:prstGeom prst="rect">
            <a:avLst/>
          </a:prstGeom>
          <a:noFill/>
        </p:spPr>
        <p:txBody>
          <a:bodyPr wrap="square">
            <a:spAutoFit/>
          </a:bodyPr>
          <a:lstStyle/>
          <a:p>
            <a:r>
              <a:rPr lang="en-US" sz="800" b="0" i="0" u="none" strike="noStrike" baseline="0" dirty="0">
                <a:solidFill>
                  <a:schemeClr val="accent1">
                    <a:lumMod val="50000"/>
                  </a:schemeClr>
                </a:solidFill>
                <a:latin typeface="+mj-lt"/>
              </a:rPr>
              <a:t>https://www.linkedin.com/pulse/learning-uncertainty-imperative-heather-mcgowan/</a:t>
            </a:r>
            <a:endParaRPr lang="en-US" sz="800" dirty="0">
              <a:solidFill>
                <a:schemeClr val="accent1">
                  <a:lumMod val="50000"/>
                </a:schemeClr>
              </a:solidFill>
              <a:latin typeface="+mj-lt"/>
            </a:endParaRPr>
          </a:p>
        </p:txBody>
      </p:sp>
    </p:spTree>
    <p:extLst>
      <p:ext uri="{BB962C8B-B14F-4D97-AF65-F5344CB8AC3E}">
        <p14:creationId xmlns:p14="http://schemas.microsoft.com/office/powerpoint/2010/main" val="138984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903" y="237921"/>
            <a:ext cx="10515600" cy="587233"/>
          </a:xfrm>
        </p:spPr>
        <p:txBody>
          <a:bodyPr>
            <a:normAutofit fontScale="90000"/>
          </a:bodyPr>
          <a:lstStyle/>
          <a:p>
            <a:r>
              <a:rPr lang="en-US" dirty="0"/>
              <a:t>Walking the path of change…</a:t>
            </a:r>
            <a:endParaRPr lang="en-US" b="1"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2498"/>
          <a:stretch/>
        </p:blipFill>
        <p:spPr>
          <a:xfrm>
            <a:off x="2456568" y="995939"/>
            <a:ext cx="7322270" cy="4529070"/>
          </a:xfrm>
        </p:spPr>
      </p:pic>
      <p:sp>
        <p:nvSpPr>
          <p:cNvPr id="4" name="Slide Number Placeholder 3"/>
          <p:cNvSpPr>
            <a:spLocks noGrp="1"/>
          </p:cNvSpPr>
          <p:nvPr>
            <p:ph type="sldNum" sz="quarter" idx="10"/>
          </p:nvPr>
        </p:nvSpPr>
        <p:spPr/>
        <p:txBody>
          <a:bodyPr/>
          <a:lstStyle/>
          <a:p>
            <a:fld id="{72FF5F45-61C6-9E47-AB75-CD96F717D2E5}" type="slidenum">
              <a:rPr lang="en-US" smtClean="0"/>
              <a:t>7</a:t>
            </a:fld>
            <a:endParaRPr lang="en-US"/>
          </a:p>
        </p:txBody>
      </p:sp>
      <p:sp>
        <p:nvSpPr>
          <p:cNvPr id="6" name="TextBox 5">
            <a:extLst>
              <a:ext uri="{FF2B5EF4-FFF2-40B4-BE49-F238E27FC236}">
                <a16:creationId xmlns:a16="http://schemas.microsoft.com/office/drawing/2014/main" id="{16BD76C4-CCF7-4098-B370-378250BD96CD}"/>
              </a:ext>
            </a:extLst>
          </p:cNvPr>
          <p:cNvSpPr txBox="1"/>
          <p:nvPr/>
        </p:nvSpPr>
        <p:spPr>
          <a:xfrm>
            <a:off x="5450931" y="5361867"/>
            <a:ext cx="3959772" cy="215444"/>
          </a:xfrm>
          <a:prstGeom prst="rect">
            <a:avLst/>
          </a:prstGeom>
          <a:noFill/>
        </p:spPr>
        <p:txBody>
          <a:bodyPr wrap="square">
            <a:spAutoFit/>
          </a:bodyPr>
          <a:lstStyle/>
          <a:p>
            <a:r>
              <a:rPr lang="en-US" sz="800" b="0" i="0" u="none" strike="noStrike" baseline="0" dirty="0">
                <a:solidFill>
                  <a:schemeClr val="accent1">
                    <a:lumMod val="50000"/>
                  </a:schemeClr>
                </a:solidFill>
                <a:latin typeface="+mj-lt"/>
              </a:rPr>
              <a:t>https://www.linkedin.com/pulse/learning-uncertainty-imperative-heather-mcgowan/</a:t>
            </a:r>
            <a:endParaRPr lang="en-US" sz="800" dirty="0">
              <a:solidFill>
                <a:schemeClr val="accent1">
                  <a:lumMod val="50000"/>
                </a:schemeClr>
              </a:solidFill>
              <a:latin typeface="+mj-lt"/>
            </a:endParaRPr>
          </a:p>
        </p:txBody>
      </p:sp>
    </p:spTree>
    <p:extLst>
      <p:ext uri="{BB962C8B-B14F-4D97-AF65-F5344CB8AC3E}">
        <p14:creationId xmlns:p14="http://schemas.microsoft.com/office/powerpoint/2010/main" val="340121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Walking the path of change…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996630"/>
            <a:ext cx="10515600" cy="3312414"/>
          </a:xfrm>
        </p:spPr>
      </p:pic>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798599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EA1B-8CA0-0EA6-2694-0E31C23A3F83}"/>
              </a:ext>
            </a:extLst>
          </p:cNvPr>
          <p:cNvSpPr>
            <a:spLocks noGrp="1"/>
          </p:cNvSpPr>
          <p:nvPr>
            <p:ph type="title"/>
          </p:nvPr>
        </p:nvSpPr>
        <p:spPr/>
        <p:txBody>
          <a:bodyPr/>
          <a:lstStyle/>
          <a:p>
            <a:r>
              <a:rPr lang="en-US" b="1" dirty="0"/>
              <a:t>Crafting a New Identity</a:t>
            </a:r>
            <a:endParaRPr lang="en-US" dirty="0"/>
          </a:p>
        </p:txBody>
      </p:sp>
      <p:sp>
        <p:nvSpPr>
          <p:cNvPr id="3" name="Content Placeholder 2">
            <a:extLst>
              <a:ext uri="{FF2B5EF4-FFF2-40B4-BE49-F238E27FC236}">
                <a16:creationId xmlns:a16="http://schemas.microsoft.com/office/drawing/2014/main" id="{3C0048A7-87DD-A49F-66AF-552B79354BF0}"/>
              </a:ext>
            </a:extLst>
          </p:cNvPr>
          <p:cNvSpPr>
            <a:spLocks noGrp="1"/>
          </p:cNvSpPr>
          <p:nvPr>
            <p:ph idx="1"/>
          </p:nvPr>
        </p:nvSpPr>
        <p:spPr/>
        <p:txBody>
          <a:bodyPr/>
          <a:lstStyle/>
          <a:p>
            <a:pPr marL="0" indent="0" algn="l">
              <a:buNone/>
            </a:pPr>
            <a:r>
              <a:rPr lang="en-US" sz="2400" b="1" i="0" dirty="0">
                <a:solidFill>
                  <a:srgbClr val="242424"/>
                </a:solidFill>
                <a:effectLst/>
                <a:latin typeface="-apple-system"/>
              </a:rPr>
              <a:t>Equitable Student Learning, Experience and Impact Office</a:t>
            </a:r>
            <a:endParaRPr lang="en-US" sz="2400" b="0" i="0" dirty="0">
              <a:solidFill>
                <a:srgbClr val="242424"/>
              </a:solidFill>
              <a:effectLst/>
              <a:latin typeface="-apple-system"/>
            </a:endParaRPr>
          </a:p>
          <a:p>
            <a:pPr marL="0" indent="0" algn="l">
              <a:buNone/>
            </a:pPr>
            <a:r>
              <a:rPr lang="en-US" sz="2400" b="0" i="0" dirty="0">
                <a:solidFill>
                  <a:srgbClr val="242424"/>
                </a:solidFill>
                <a:effectLst/>
                <a:latin typeface="-apple-system"/>
              </a:rPr>
              <a:t>We support students by </a:t>
            </a:r>
            <a:r>
              <a:rPr lang="en-US" sz="2400" b="1" i="0" dirty="0">
                <a:solidFill>
                  <a:srgbClr val="242424"/>
                </a:solidFill>
                <a:effectLst/>
                <a:latin typeface="-apple-system"/>
              </a:rPr>
              <a:t>creating the enabling conditions </a:t>
            </a:r>
            <a:r>
              <a:rPr lang="en-US" sz="2400" b="0" i="0" dirty="0">
                <a:solidFill>
                  <a:srgbClr val="242424"/>
                </a:solidFill>
                <a:effectLst/>
                <a:latin typeface="-apple-system"/>
              </a:rPr>
              <a:t>for colleges across the system </a:t>
            </a:r>
            <a:r>
              <a:rPr lang="en-US" sz="2400" b="1" i="0" dirty="0">
                <a:solidFill>
                  <a:srgbClr val="242424"/>
                </a:solidFill>
                <a:effectLst/>
                <a:latin typeface="-apple-system"/>
              </a:rPr>
              <a:t>to adapt, learn and transform policies and practices</a:t>
            </a:r>
            <a:r>
              <a:rPr lang="en-US" sz="2400" b="0" i="0" dirty="0">
                <a:solidFill>
                  <a:srgbClr val="242424"/>
                </a:solidFill>
                <a:effectLst/>
                <a:latin typeface="-apple-system"/>
              </a:rPr>
              <a:t>.  We believe </a:t>
            </a:r>
            <a:r>
              <a:rPr lang="en-US" sz="2400" b="1" i="0" dirty="0">
                <a:solidFill>
                  <a:srgbClr val="242424"/>
                </a:solidFill>
                <a:effectLst/>
                <a:latin typeface="-apple-system"/>
              </a:rPr>
              <a:t>every investment, program and initiative is critical</a:t>
            </a:r>
            <a:r>
              <a:rPr lang="en-US" sz="2400" b="0" i="0" dirty="0">
                <a:solidFill>
                  <a:srgbClr val="242424"/>
                </a:solidFill>
                <a:effectLst/>
                <a:latin typeface="-apple-system"/>
              </a:rPr>
              <a:t> to realizing the development of empowered learners, strengthening career mobility for all students, and generating unconditional belonging in every interaction.  </a:t>
            </a:r>
            <a:r>
              <a:rPr lang="en-US" sz="2400" b="1" i="0" dirty="0">
                <a:solidFill>
                  <a:srgbClr val="242424"/>
                </a:solidFill>
                <a:effectLst/>
                <a:latin typeface="-apple-system"/>
              </a:rPr>
              <a:t>By deconstructing </a:t>
            </a:r>
            <a:r>
              <a:rPr lang="en-US" sz="2400" b="0" i="0" dirty="0">
                <a:solidFill>
                  <a:srgbClr val="242424"/>
                </a:solidFill>
                <a:effectLst/>
                <a:latin typeface="-apple-system"/>
              </a:rPr>
              <a:t>what historically has been known as academic affairs, student services and workforce and economic development, </a:t>
            </a:r>
            <a:r>
              <a:rPr lang="en-US" sz="2400" b="1" i="0" dirty="0">
                <a:solidFill>
                  <a:srgbClr val="242424"/>
                </a:solidFill>
                <a:effectLst/>
                <a:latin typeface="-apple-system"/>
              </a:rPr>
              <a:t>we are shifting the focus to intentionally organize our work and our impact </a:t>
            </a:r>
            <a:r>
              <a:rPr lang="en-US" sz="2400" b="0" i="0" dirty="0">
                <a:solidFill>
                  <a:srgbClr val="242424"/>
                </a:solidFill>
                <a:effectLst/>
                <a:latin typeface="-apple-system"/>
              </a:rPr>
              <a:t>around student outcomes and their experience.</a:t>
            </a:r>
          </a:p>
          <a:p>
            <a:pPr marL="0" indent="0">
              <a:buNone/>
            </a:pPr>
            <a:endParaRPr lang="en-US" sz="2400" dirty="0"/>
          </a:p>
        </p:txBody>
      </p:sp>
      <p:sp>
        <p:nvSpPr>
          <p:cNvPr id="4" name="Slide Number Placeholder 3">
            <a:extLst>
              <a:ext uri="{FF2B5EF4-FFF2-40B4-BE49-F238E27FC236}">
                <a16:creationId xmlns:a16="http://schemas.microsoft.com/office/drawing/2014/main" id="{FEF0ED7F-28AA-381A-C735-FB45AD65B9A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02905481"/>
      </p:ext>
    </p:extLst>
  </p:cSld>
  <p:clrMapOvr>
    <a:masterClrMapping/>
  </p:clrMapOvr>
</p:sld>
</file>

<file path=ppt/theme/theme1.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D0ABB940-4A4C-482A-96F5-53B593FABE5C}"/>
    </a:ext>
  </a:extLst>
</a:theme>
</file>

<file path=ppt/theme/theme2.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mple-blue-and-white-20210802.potx" id="{88FD5793-3155-4B8D-83A4-492CB8D51892}" vid="{569D5BF4-F510-4451-AE42-2290C2DBF87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6D4D6332DC164D8DCE8FD3F8293911" ma:contentTypeVersion="14" ma:contentTypeDescription="Create a new document." ma:contentTypeScope="" ma:versionID="24e67a00eae2106e7ccdf9b3811b8ac1">
  <xsd:schema xmlns:xsd="http://www.w3.org/2001/XMLSchema" xmlns:xs="http://www.w3.org/2001/XMLSchema" xmlns:p="http://schemas.microsoft.com/office/2006/metadata/properties" xmlns:ns3="e5aaf894-5d57-47ee-a49f-7e4a64a6b124" xmlns:ns4="f8db36e0-2ac4-44f9-a155-6b7b7c8f4bb7" targetNamespace="http://schemas.microsoft.com/office/2006/metadata/properties" ma:root="true" ma:fieldsID="4deed0803691713dad2b7a5f1e870bbd" ns3:_="" ns4:_="">
    <xsd:import namespace="e5aaf894-5d57-47ee-a49f-7e4a64a6b124"/>
    <xsd:import namespace="f8db36e0-2ac4-44f9-a155-6b7b7c8f4bb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aaf894-5d57-47ee-a49f-7e4a64a6b12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db36e0-2ac4-44f9-a155-6b7b7c8f4bb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A0F33F-7898-451F-87B6-4139AE415E04}">
  <ds:schemaRefs>
    <ds:schemaRef ds:uri="http://schemas.microsoft.com/sharepoint/v3/contenttype/forms"/>
  </ds:schemaRefs>
</ds:datastoreItem>
</file>

<file path=customXml/itemProps2.xml><?xml version="1.0" encoding="utf-8"?>
<ds:datastoreItem xmlns:ds="http://schemas.openxmlformats.org/officeDocument/2006/customXml" ds:itemID="{5F3BBCDA-D7CA-4A44-A7CB-616F677307A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e5aaf894-5d57-47ee-a49f-7e4a64a6b124"/>
    <ds:schemaRef ds:uri="http://purl.org/dc/terms/"/>
    <ds:schemaRef ds:uri="f8db36e0-2ac4-44f9-a155-6b7b7c8f4bb7"/>
    <ds:schemaRef ds:uri="http://www.w3.org/XML/1998/namespace"/>
    <ds:schemaRef ds:uri="http://purl.org/dc/dcmitype/"/>
  </ds:schemaRefs>
</ds:datastoreItem>
</file>

<file path=customXml/itemProps3.xml><?xml version="1.0" encoding="utf-8"?>
<ds:datastoreItem xmlns:ds="http://schemas.openxmlformats.org/officeDocument/2006/customXml" ds:itemID="{A538D228-0D63-48F6-8BE1-5C121568F6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aaf894-5d57-47ee-a49f-7e4a64a6b124"/>
    <ds:schemaRef ds:uri="f8db36e0-2ac4-44f9-a155-6b7b7c8f4b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Simple Blue and White Presentation</Template>
  <TotalTime>11003</TotalTime>
  <Words>980</Words>
  <Application>Microsoft Office PowerPoint</Application>
  <PresentationFormat>Widescreen</PresentationFormat>
  <Paragraphs>136</Paragraphs>
  <Slides>18</Slides>
  <Notes>12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Calibri Light</vt:lpstr>
      <vt:lpstr>Work Sans</vt:lpstr>
      <vt:lpstr>Arial</vt:lpstr>
      <vt:lpstr>Calibri</vt:lpstr>
      <vt:lpstr>Poppins</vt:lpstr>
      <vt:lpstr>Source Sans Pro</vt:lpstr>
      <vt:lpstr>Wingdings</vt:lpstr>
      <vt:lpstr>-apple-system</vt:lpstr>
      <vt:lpstr>California Community Colleges - White</vt:lpstr>
      <vt:lpstr>California Community Colleges - Blue</vt:lpstr>
      <vt:lpstr>Office Theme</vt:lpstr>
      <vt:lpstr>California Community Colleges - Primary</vt:lpstr>
      <vt:lpstr>Student Success Paradigm Shift</vt:lpstr>
      <vt:lpstr>Discussion Agenda</vt:lpstr>
      <vt:lpstr>Vision Goals</vt:lpstr>
      <vt:lpstr>Setting the context…</vt:lpstr>
      <vt:lpstr>Clarifying our intent…</vt:lpstr>
      <vt:lpstr>Why transformation…</vt:lpstr>
      <vt:lpstr>Walking the path of change…</vt:lpstr>
      <vt:lpstr>Walking the path of change…</vt:lpstr>
      <vt:lpstr>Crafting a New Identity</vt:lpstr>
      <vt:lpstr>Office of Equitable Student Learning, Experience, and Impact (ESLEI)</vt:lpstr>
      <vt:lpstr>Re-Alignment Purpose</vt:lpstr>
      <vt:lpstr>PowerPoint Presentation</vt:lpstr>
      <vt:lpstr>Unlearn &amp; Relearning</vt:lpstr>
      <vt:lpstr> In the Pursuit of Upstream Thinking</vt:lpstr>
      <vt:lpstr>Shifting structures</vt:lpstr>
      <vt:lpstr>Focus &amp; Intentionality</vt:lpstr>
      <vt:lpstr>Walking the path of change…</vt:lpstr>
      <vt:lpstr>Thank you!</vt:lpstr>
    </vt:vector>
  </TitlesOfParts>
  <Company>CCCCO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dc:title>
  <dc:creator>Alvarado, Marty</dc:creator>
  <cp:lastModifiedBy>Montoya-Andrews, Claudia</cp:lastModifiedBy>
  <cp:revision>41</cp:revision>
  <dcterms:created xsi:type="dcterms:W3CDTF">2022-02-22T15:58:15Z</dcterms:created>
  <dcterms:modified xsi:type="dcterms:W3CDTF">2022-10-12T22:03:26Z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0x010100A56D4D6332DC164D8DCE8FD3F8293911</vt:lpwstr>
  </property>
</Properties>
</file>